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3"/>
  </p:notesMasterIdLst>
  <p:sldIdLst>
    <p:sldId id="256" r:id="rId2"/>
    <p:sldId id="486" r:id="rId3"/>
    <p:sldId id="257" r:id="rId4"/>
    <p:sldId id="449" r:id="rId5"/>
    <p:sldId id="440" r:id="rId6"/>
    <p:sldId id="451" r:id="rId7"/>
    <p:sldId id="437" r:id="rId8"/>
    <p:sldId id="438" r:id="rId9"/>
    <p:sldId id="441" r:id="rId10"/>
    <p:sldId id="450" r:id="rId11"/>
    <p:sldId id="452" r:id="rId12"/>
    <p:sldId id="456" r:id="rId13"/>
    <p:sldId id="457" r:id="rId14"/>
    <p:sldId id="455" r:id="rId15"/>
    <p:sldId id="458" r:id="rId16"/>
    <p:sldId id="485" r:id="rId17"/>
    <p:sldId id="465" r:id="rId18"/>
    <p:sldId id="453" r:id="rId19"/>
    <p:sldId id="454" r:id="rId20"/>
    <p:sldId id="459" r:id="rId21"/>
    <p:sldId id="481" r:id="rId22"/>
    <p:sldId id="460" r:id="rId23"/>
    <p:sldId id="461" r:id="rId24"/>
    <p:sldId id="462" r:id="rId25"/>
    <p:sldId id="463" r:id="rId26"/>
    <p:sldId id="482" r:id="rId27"/>
    <p:sldId id="468" r:id="rId28"/>
    <p:sldId id="479" r:id="rId29"/>
    <p:sldId id="478" r:id="rId30"/>
    <p:sldId id="477" r:id="rId31"/>
    <p:sldId id="469" r:id="rId32"/>
    <p:sldId id="475" r:id="rId33"/>
    <p:sldId id="470" r:id="rId34"/>
    <p:sldId id="474" r:id="rId35"/>
    <p:sldId id="471" r:id="rId36"/>
    <p:sldId id="476" r:id="rId37"/>
    <p:sldId id="484" r:id="rId38"/>
    <p:sldId id="472" r:id="rId39"/>
    <p:sldId id="480" r:id="rId40"/>
    <p:sldId id="473" r:id="rId41"/>
    <p:sldId id="48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F46FD-68C4-408E-A8AF-7BA15097C67E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</dgm:pt>
    <dgm:pt modelId="{D5BCC115-2D22-46D8-82D2-FDFBA36188B8}">
      <dgm:prSet phldrT="[Text]"/>
      <dgm:spPr/>
      <dgm:t>
        <a:bodyPr/>
        <a:lstStyle/>
        <a:p>
          <a:r>
            <a:rPr lang="en-US" dirty="0"/>
            <a:t>Sender</a:t>
          </a:r>
        </a:p>
      </dgm:t>
    </dgm:pt>
    <dgm:pt modelId="{9B930EE7-DA71-4B0B-99D9-3FCC6985A040}" type="parTrans" cxnId="{94816483-A1CE-4674-A82D-A8E3A3653428}">
      <dgm:prSet/>
      <dgm:spPr/>
      <dgm:t>
        <a:bodyPr/>
        <a:lstStyle/>
        <a:p>
          <a:endParaRPr lang="en-US"/>
        </a:p>
      </dgm:t>
    </dgm:pt>
    <dgm:pt modelId="{115BD2AE-EDF8-4677-83E8-D2D2EF37F7CB}" type="sibTrans" cxnId="{94816483-A1CE-4674-A82D-A8E3A3653428}">
      <dgm:prSet/>
      <dgm:spPr/>
      <dgm:t>
        <a:bodyPr/>
        <a:lstStyle/>
        <a:p>
          <a:endParaRPr lang="en-US"/>
        </a:p>
      </dgm:t>
    </dgm:pt>
    <dgm:pt modelId="{026B2474-3C22-4906-B068-EC5CBEFF2763}">
      <dgm:prSet phldrT="[Text]"/>
      <dgm:spPr/>
      <dgm:t>
        <a:bodyPr/>
        <a:lstStyle/>
        <a:p>
          <a:r>
            <a:rPr lang="en-US" dirty="0"/>
            <a:t>Receiver</a:t>
          </a:r>
        </a:p>
      </dgm:t>
    </dgm:pt>
    <dgm:pt modelId="{095628BB-8068-40C8-8D7B-1CDB25FB3330}" type="parTrans" cxnId="{80D735E7-90E3-4A6E-B319-3CDDCDF4A655}">
      <dgm:prSet/>
      <dgm:spPr/>
      <dgm:t>
        <a:bodyPr/>
        <a:lstStyle/>
        <a:p>
          <a:endParaRPr lang="en-US"/>
        </a:p>
      </dgm:t>
    </dgm:pt>
    <dgm:pt modelId="{78533C25-D708-4DCB-8512-9E9A28248CE4}" type="sibTrans" cxnId="{80D735E7-90E3-4A6E-B319-3CDDCDF4A655}">
      <dgm:prSet/>
      <dgm:spPr/>
      <dgm:t>
        <a:bodyPr/>
        <a:lstStyle/>
        <a:p>
          <a:endParaRPr lang="en-US"/>
        </a:p>
      </dgm:t>
    </dgm:pt>
    <dgm:pt modelId="{D999AA5B-55E2-4B14-91B9-B1E163563164}" type="pres">
      <dgm:prSet presAssocID="{C1EF46FD-68C4-408E-A8AF-7BA15097C67E}" presName="Name0" presStyleCnt="0">
        <dgm:presLayoutVars>
          <dgm:dir/>
          <dgm:resizeHandles val="exact"/>
        </dgm:presLayoutVars>
      </dgm:prSet>
      <dgm:spPr/>
    </dgm:pt>
    <dgm:pt modelId="{23DD5C98-414A-4C5E-8E49-44973796B063}" type="pres">
      <dgm:prSet presAssocID="{D5BCC115-2D22-46D8-82D2-FDFBA36188B8}" presName="node" presStyleLbl="node1" presStyleIdx="0" presStyleCnt="2" custScaleX="43753" custScaleY="29543" custLinFactNeighborX="-1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1B088-F592-4C52-94DF-174086FE287E}" type="pres">
      <dgm:prSet presAssocID="{115BD2AE-EDF8-4677-83E8-D2D2EF37F7CB}" presName="sibTrans" presStyleLbl="sibTrans2D1" presStyleIdx="0" presStyleCnt="1" custScaleX="162765" custScaleY="50906"/>
      <dgm:spPr/>
      <dgm:t>
        <a:bodyPr/>
        <a:lstStyle/>
        <a:p>
          <a:endParaRPr lang="en-US"/>
        </a:p>
      </dgm:t>
    </dgm:pt>
    <dgm:pt modelId="{86935B76-6CA0-4A6D-9272-BE73905B4581}" type="pres">
      <dgm:prSet presAssocID="{115BD2AE-EDF8-4677-83E8-D2D2EF37F7CB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3AFD979-8E67-4A9A-AC3E-EBBA369B4CFD}" type="pres">
      <dgm:prSet presAssocID="{026B2474-3C22-4906-B068-EC5CBEFF2763}" presName="node" presStyleLbl="node1" presStyleIdx="1" presStyleCnt="2" custScaleX="43753" custScaleY="29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A67DBF-D8A3-4DBE-A9E7-928DD93A7320}" type="presOf" srcId="{D5BCC115-2D22-46D8-82D2-FDFBA36188B8}" destId="{23DD5C98-414A-4C5E-8E49-44973796B063}" srcOrd="0" destOrd="0" presId="urn:microsoft.com/office/officeart/2005/8/layout/process1"/>
    <dgm:cxn modelId="{80D735E7-90E3-4A6E-B319-3CDDCDF4A655}" srcId="{C1EF46FD-68C4-408E-A8AF-7BA15097C67E}" destId="{026B2474-3C22-4906-B068-EC5CBEFF2763}" srcOrd="1" destOrd="0" parTransId="{095628BB-8068-40C8-8D7B-1CDB25FB3330}" sibTransId="{78533C25-D708-4DCB-8512-9E9A28248CE4}"/>
    <dgm:cxn modelId="{E183BB99-800D-434F-9E89-1B9FACABA39F}" type="presOf" srcId="{115BD2AE-EDF8-4677-83E8-D2D2EF37F7CB}" destId="{8DB1B088-F592-4C52-94DF-174086FE287E}" srcOrd="0" destOrd="0" presId="urn:microsoft.com/office/officeart/2005/8/layout/process1"/>
    <dgm:cxn modelId="{4740D931-3FEA-4357-BD2D-E05122DB0EA7}" type="presOf" srcId="{C1EF46FD-68C4-408E-A8AF-7BA15097C67E}" destId="{D999AA5B-55E2-4B14-91B9-B1E163563164}" srcOrd="0" destOrd="0" presId="urn:microsoft.com/office/officeart/2005/8/layout/process1"/>
    <dgm:cxn modelId="{AD86BF6D-AF03-4F7D-8340-B02179EFE179}" type="presOf" srcId="{115BD2AE-EDF8-4677-83E8-D2D2EF37F7CB}" destId="{86935B76-6CA0-4A6D-9272-BE73905B4581}" srcOrd="1" destOrd="0" presId="urn:microsoft.com/office/officeart/2005/8/layout/process1"/>
    <dgm:cxn modelId="{94816483-A1CE-4674-A82D-A8E3A3653428}" srcId="{C1EF46FD-68C4-408E-A8AF-7BA15097C67E}" destId="{D5BCC115-2D22-46D8-82D2-FDFBA36188B8}" srcOrd="0" destOrd="0" parTransId="{9B930EE7-DA71-4B0B-99D9-3FCC6985A040}" sibTransId="{115BD2AE-EDF8-4677-83E8-D2D2EF37F7CB}"/>
    <dgm:cxn modelId="{9F9EFE99-E432-476E-885C-1E0DFDAB9D95}" type="presOf" srcId="{026B2474-3C22-4906-B068-EC5CBEFF2763}" destId="{B3AFD979-8E67-4A9A-AC3E-EBBA369B4CFD}" srcOrd="0" destOrd="0" presId="urn:microsoft.com/office/officeart/2005/8/layout/process1"/>
    <dgm:cxn modelId="{C738EDBB-54CA-463E-9134-0741D132E58F}" type="presParOf" srcId="{D999AA5B-55E2-4B14-91B9-B1E163563164}" destId="{23DD5C98-414A-4C5E-8E49-44973796B063}" srcOrd="0" destOrd="0" presId="urn:microsoft.com/office/officeart/2005/8/layout/process1"/>
    <dgm:cxn modelId="{3A0AEA4F-4CD0-4982-A519-5346F8493EFC}" type="presParOf" srcId="{D999AA5B-55E2-4B14-91B9-B1E163563164}" destId="{8DB1B088-F592-4C52-94DF-174086FE287E}" srcOrd="1" destOrd="0" presId="urn:microsoft.com/office/officeart/2005/8/layout/process1"/>
    <dgm:cxn modelId="{E955D454-826C-409D-AFC9-27BEA976E0F1}" type="presParOf" srcId="{8DB1B088-F592-4C52-94DF-174086FE287E}" destId="{86935B76-6CA0-4A6D-9272-BE73905B4581}" srcOrd="0" destOrd="0" presId="urn:microsoft.com/office/officeart/2005/8/layout/process1"/>
    <dgm:cxn modelId="{40C7B737-DF60-4AD6-83D3-5EBE2DF5C9A9}" type="presParOf" srcId="{D999AA5B-55E2-4B14-91B9-B1E163563164}" destId="{B3AFD979-8E67-4A9A-AC3E-EBBA369B4CF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D5C98-414A-4C5E-8E49-44973796B063}">
      <dsp:nvSpPr>
        <dsp:cNvPr id="0" name=""/>
        <dsp:cNvSpPr/>
      </dsp:nvSpPr>
      <dsp:spPr>
        <a:xfrm>
          <a:off x="0" y="1569851"/>
          <a:ext cx="2283973" cy="925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Sender</a:t>
          </a:r>
        </a:p>
      </dsp:txBody>
      <dsp:txXfrm>
        <a:off x="27101" y="1596952"/>
        <a:ext cx="2229771" cy="871111"/>
      </dsp:txXfrm>
    </dsp:sp>
    <dsp:sp modelId="{8DB1B088-F592-4C52-94DF-174086FE287E}">
      <dsp:nvSpPr>
        <dsp:cNvPr id="0" name=""/>
        <dsp:cNvSpPr/>
      </dsp:nvSpPr>
      <dsp:spPr>
        <a:xfrm>
          <a:off x="2458721" y="1702994"/>
          <a:ext cx="1801630" cy="6590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458721" y="1834799"/>
        <a:ext cx="1603922" cy="395417"/>
      </dsp:txXfrm>
    </dsp:sp>
    <dsp:sp modelId="{B3AFD979-8E67-4A9A-AC3E-EBBA369B4CFD}">
      <dsp:nvSpPr>
        <dsp:cNvPr id="0" name=""/>
        <dsp:cNvSpPr/>
      </dsp:nvSpPr>
      <dsp:spPr>
        <a:xfrm>
          <a:off x="4372446" y="1569851"/>
          <a:ext cx="2283973" cy="925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Receiver</a:t>
          </a:r>
        </a:p>
      </dsp:txBody>
      <dsp:txXfrm>
        <a:off x="4399547" y="1596952"/>
        <a:ext cx="2229771" cy="871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481F1-BF5E-4353-8EC6-57D58135F682}" type="datetimeFigureOut">
              <a:rPr lang="en-IN" smtClean="0"/>
              <a:t>13-06-2019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34F25-7EBF-4F49-B65C-6D8DB609C4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04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2581-0A82-426A-AFC0-8F92B20B7E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105E-43C5-410B-9DEA-9A9AD634C75B}" type="datetime1">
              <a:rPr lang="en-IN" smtClean="0"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9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3E5F-472A-4C3A-A554-846F1D974058}" type="datetime1">
              <a:rPr lang="en-IN" smtClean="0"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83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7798-E765-4111-A51D-095F7F9CCF0C}" type="datetime1">
              <a:rPr lang="en-IN" smtClean="0"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56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671-D897-4351-AB8E-3B7C8A7441A8}" type="datetime1">
              <a:rPr lang="en-IN" smtClean="0"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70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9B36-202E-4D69-A1C9-590B1985C2A7}" type="datetime1">
              <a:rPr lang="en-IN" smtClean="0"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64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30A-DED1-44C2-B354-532080E656B6}" type="datetime1">
              <a:rPr lang="en-IN" smtClean="0"/>
              <a:t>13-06-2019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906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F209-2CA6-4197-B529-4831184645FB}" type="datetime1">
              <a:rPr lang="en-IN" smtClean="0"/>
              <a:t>13-06-2019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732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610C-685A-4590-A62F-6E1F2BF258D9}" type="datetime1">
              <a:rPr lang="en-IN" smtClean="0"/>
              <a:t>13-06-2019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29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1251-278C-4997-8A03-1B7045112A69}" type="datetime1">
              <a:rPr lang="en-IN" smtClean="0"/>
              <a:t>13-06-2019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36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BFA18A-98DB-498F-B3D6-BB39258A2363}" type="datetime1">
              <a:rPr lang="en-IN" smtClean="0"/>
              <a:t>13-06-2019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82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D9F8-137E-41DC-BA70-824D25DE355E}" type="datetime1">
              <a:rPr lang="en-IN" smtClean="0"/>
              <a:t>13-06-2019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46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80BC2-0CAC-47CA-8501-BED46D9734F5}" type="datetime1">
              <a:rPr lang="en-IN" smtClean="0"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713D43-8CD9-4646-BE2E-7F38765AC87E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74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oftware\arduino-nightly\arduino.exe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CAA1-4EAA-42AF-A9CB-6366B4550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527"/>
            <a:ext cx="12192000" cy="1466085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Georgia" panose="02040502050405020303" pitchFamily="18" charset="0"/>
              </a:rPr>
              <a:t>The Arduino</a:t>
            </a:r>
            <a:r>
              <a:rPr lang="en-IN" dirty="0"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  <a:r>
              <a:rPr lang="en-IN" dirty="0">
                <a:solidFill>
                  <a:srgbClr val="002060"/>
                </a:solidFill>
                <a:latin typeface="Georgia" panose="02040502050405020303" pitchFamily="18" charset="0"/>
              </a:rPr>
              <a:t>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2E0A3-C199-483A-B5A6-F5053B9B9895}"/>
              </a:ext>
            </a:extLst>
          </p:cNvPr>
          <p:cNvSpPr txBox="1"/>
          <p:nvPr/>
        </p:nvSpPr>
        <p:spPr>
          <a:xfrm>
            <a:off x="0" y="342900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on Arduino Embedded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7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42B6-1528-4399-945A-DE415284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95" y="498041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dobe Hebrew" panose="02040503050201020203" pitchFamily="18" charset="-79"/>
                <a:cs typeface="Adobe Hebrew" panose="02040503050201020203" pitchFamily="18" charset="-79"/>
              </a:rPr>
              <a:t>Embedded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E275-FE68-4EC1-93E6-6F530BD69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597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"It is a combination of hardware and software to perform a specific task"</a:t>
            </a:r>
            <a:endParaRPr lang="en-IN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682CCF-A992-4FAC-9FA3-CCA70A54119C}"/>
              </a:ext>
            </a:extLst>
          </p:cNvPr>
          <p:cNvCxnSpPr>
            <a:cxnSpLocks/>
          </p:cNvCxnSpPr>
          <p:nvPr/>
        </p:nvCxnSpPr>
        <p:spPr>
          <a:xfrm>
            <a:off x="1222310" y="2304662"/>
            <a:ext cx="99333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1408A09-EEBD-4A29-9679-11CCCC8D981D}"/>
              </a:ext>
            </a:extLst>
          </p:cNvPr>
          <p:cNvSpPr/>
          <p:nvPr/>
        </p:nvSpPr>
        <p:spPr>
          <a:xfrm>
            <a:off x="1159795" y="3027784"/>
            <a:ext cx="993336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 </a:t>
            </a:r>
            <a:r>
              <a:rPr lang="en-US" sz="2600" b="1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system</a:t>
            </a:r>
            <a:r>
              <a:rPr lang="en-US" sz="26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is a computer system with a dedicated function within a larger mechanical or electrical system, often with real-time computing constraints. It is embedded as part of a complete device often including hardware and mechanical parts. Embedded systems control many devices in common use today.”</a:t>
            </a:r>
            <a:endParaRPr lang="en-IN" sz="2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4443C8-BC51-44E3-AE6B-AE42BF647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52400"/>
            <a:ext cx="609600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0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34FC27B-6520-4445-84BA-B4AB1B2D856F}"/>
              </a:ext>
            </a:extLst>
          </p:cNvPr>
          <p:cNvSpPr/>
          <p:nvPr/>
        </p:nvSpPr>
        <p:spPr>
          <a:xfrm>
            <a:off x="130628" y="842569"/>
            <a:ext cx="11930743" cy="284914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D702E6-EBD2-47FE-B46D-0E7AF1C9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3450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dobe Hebrew" panose="02040503050201020203" pitchFamily="18" charset="-79"/>
                <a:cs typeface="Adobe Hebrew" panose="02040503050201020203" pitchFamily="18" charset="-79"/>
              </a:rPr>
              <a:t>Components of Embedded Systems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230B26-568C-4651-A85D-23C2AFA209B3}"/>
              </a:ext>
            </a:extLst>
          </p:cNvPr>
          <p:cNvSpPr/>
          <p:nvPr/>
        </p:nvSpPr>
        <p:spPr>
          <a:xfrm>
            <a:off x="309468" y="1147568"/>
            <a:ext cx="2192693" cy="998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Power Supply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E0BEC5-2853-4F90-AD33-C3B0E31FE2AE}"/>
              </a:ext>
            </a:extLst>
          </p:cNvPr>
          <p:cNvSpPr/>
          <p:nvPr/>
        </p:nvSpPr>
        <p:spPr>
          <a:xfrm>
            <a:off x="2654561" y="1147568"/>
            <a:ext cx="2192693" cy="998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Processor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A299AB-729F-4DD5-8C39-A86ADAC284D3}"/>
              </a:ext>
            </a:extLst>
          </p:cNvPr>
          <p:cNvSpPr/>
          <p:nvPr/>
        </p:nvSpPr>
        <p:spPr>
          <a:xfrm>
            <a:off x="4999654" y="1147568"/>
            <a:ext cx="2192693" cy="998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IN" dirty="0"/>
              <a:t>Memory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4D6DCC-62AE-433A-9647-DA969877C806}"/>
              </a:ext>
            </a:extLst>
          </p:cNvPr>
          <p:cNvSpPr/>
          <p:nvPr/>
        </p:nvSpPr>
        <p:spPr>
          <a:xfrm>
            <a:off x="7344747" y="1147567"/>
            <a:ext cx="2192693" cy="998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IN"/>
              <a:t>Timers &amp; Counters</a:t>
            </a:r>
            <a:endParaRPr lang="en-IN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5AF8D8-DF4B-4B9A-9832-DA9F82D71174}"/>
              </a:ext>
            </a:extLst>
          </p:cNvPr>
          <p:cNvSpPr/>
          <p:nvPr/>
        </p:nvSpPr>
        <p:spPr>
          <a:xfrm>
            <a:off x="9689840" y="1147566"/>
            <a:ext cx="2192693" cy="998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IN" dirty="0"/>
              <a:t>Communication Ports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2854F23-1E87-44F2-80BA-6304292BDC29}"/>
              </a:ext>
            </a:extLst>
          </p:cNvPr>
          <p:cNvSpPr/>
          <p:nvPr/>
        </p:nvSpPr>
        <p:spPr>
          <a:xfrm>
            <a:off x="2654561" y="2456962"/>
            <a:ext cx="2192693" cy="998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IN" dirty="0"/>
              <a:t>Input &amp; Output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49687A-EF69-4700-9133-C64AF6928485}"/>
              </a:ext>
            </a:extLst>
          </p:cNvPr>
          <p:cNvSpPr/>
          <p:nvPr/>
        </p:nvSpPr>
        <p:spPr>
          <a:xfrm>
            <a:off x="4999652" y="2456962"/>
            <a:ext cx="2192693" cy="998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IN" dirty="0"/>
              <a:t>Application Specific Circuits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4876434-0FFE-4B2F-8DD5-AF0A900B57A7}"/>
              </a:ext>
            </a:extLst>
          </p:cNvPr>
          <p:cNvSpPr/>
          <p:nvPr/>
        </p:nvSpPr>
        <p:spPr>
          <a:xfrm>
            <a:off x="7344743" y="2456962"/>
            <a:ext cx="2192693" cy="9983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IN" dirty="0"/>
              <a:t>Software Components</a:t>
            </a:r>
          </a:p>
        </p:txBody>
      </p:sp>
      <p:sp>
        <p:nvSpPr>
          <p:cNvPr id="22" name="Callout: Bent Line 21">
            <a:extLst>
              <a:ext uri="{FF2B5EF4-FFF2-40B4-BE49-F238E27FC236}">
                <a16:creationId xmlns:a16="http://schemas.microsoft.com/office/drawing/2014/main" id="{DE734AC5-B19B-4292-920E-45821BBDE268}"/>
              </a:ext>
            </a:extLst>
          </p:cNvPr>
          <p:cNvSpPr/>
          <p:nvPr/>
        </p:nvSpPr>
        <p:spPr>
          <a:xfrm>
            <a:off x="1850042" y="4152351"/>
            <a:ext cx="10129767" cy="21558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298"/>
              <a:gd name="adj6" fmla="val -1666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fontAlgn="base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Stable &amp; Smooth Output</a:t>
            </a:r>
          </a:p>
          <a:p>
            <a:pPr fontAlgn="base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Proper Output Current to Drive the Load</a:t>
            </a:r>
          </a:p>
          <a:p>
            <a:pPr fontAlgn="base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Perfect Power Efficiency</a:t>
            </a:r>
          </a:p>
          <a:p>
            <a:pPr fontAlgn="base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Stable in Different Temperature Range</a:t>
            </a:r>
          </a:p>
          <a:p>
            <a:pPr fontAlgn="base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Proper Noise Filtering</a:t>
            </a:r>
          </a:p>
          <a:p>
            <a:pPr fontAlgn="base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Proper Decoupling</a:t>
            </a:r>
          </a:p>
          <a:p>
            <a:pPr fontAlgn="base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Line Regulation changes</a:t>
            </a:r>
          </a:p>
          <a:p>
            <a:pPr fontAlgn="base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Load Regulation – Fluctuation in output voltage when load current changes</a:t>
            </a:r>
          </a:p>
          <a:p>
            <a:pPr fontAlgn="base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Efficiency</a:t>
            </a:r>
          </a:p>
          <a:p>
            <a:pPr fontAlgn="base"/>
            <a:r>
              <a:rPr lang="en-IN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Input/Output</a:t>
            </a:r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Ripple Voltage</a:t>
            </a:r>
          </a:p>
          <a:p>
            <a:pPr fontAlgn="base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Transient Response</a:t>
            </a:r>
          </a:p>
          <a:p>
            <a:pPr fontAlgn="base"/>
            <a:r>
              <a:rPr lang="en-IN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Allowable Dissipation</a:t>
            </a:r>
          </a:p>
        </p:txBody>
      </p:sp>
      <p:sp>
        <p:nvSpPr>
          <p:cNvPr id="23" name="Callout: Bent Line 22">
            <a:extLst>
              <a:ext uri="{FF2B5EF4-FFF2-40B4-BE49-F238E27FC236}">
                <a16:creationId xmlns:a16="http://schemas.microsoft.com/office/drawing/2014/main" id="{F1A8C8FE-EFB3-4E90-8A75-7199CC245838}"/>
              </a:ext>
            </a:extLst>
          </p:cNvPr>
          <p:cNvSpPr/>
          <p:nvPr/>
        </p:nvSpPr>
        <p:spPr>
          <a:xfrm>
            <a:off x="1838526" y="4152351"/>
            <a:ext cx="10129767" cy="21558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298"/>
              <a:gd name="adj6" fmla="val -1666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Speed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Unit Price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Packaging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Performance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Peripheral Set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Timer on the Chip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Operating Voltage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Number of I/O Pins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Power Consumption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Amount of RAM and ROM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Specialized Processing Units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Architecture 8-bit, 16-bit, or 32-bit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Callout: Bent Line 25">
            <a:extLst>
              <a:ext uri="{FF2B5EF4-FFF2-40B4-BE49-F238E27FC236}">
                <a16:creationId xmlns:a16="http://schemas.microsoft.com/office/drawing/2014/main" id="{048A430E-54CA-4840-A62A-B4344EAA1752}"/>
              </a:ext>
            </a:extLst>
          </p:cNvPr>
          <p:cNvSpPr/>
          <p:nvPr/>
        </p:nvSpPr>
        <p:spPr>
          <a:xfrm>
            <a:off x="1832768" y="4152351"/>
            <a:ext cx="10129767" cy="21558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298"/>
              <a:gd name="adj6" fmla="val -1666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Read-Only memory(RAM)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Random Access Memory(ROM)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Electrically Erasable Programmable Read-Only Memory (EEPROM)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Callout: Bent Line 26">
            <a:extLst>
              <a:ext uri="{FF2B5EF4-FFF2-40B4-BE49-F238E27FC236}">
                <a16:creationId xmlns:a16="http://schemas.microsoft.com/office/drawing/2014/main" id="{C74FDE35-59D2-4A55-AA13-AB1F05FE83A4}"/>
              </a:ext>
            </a:extLst>
          </p:cNvPr>
          <p:cNvSpPr/>
          <p:nvPr/>
        </p:nvSpPr>
        <p:spPr>
          <a:xfrm>
            <a:off x="1821252" y="4152351"/>
            <a:ext cx="10129767" cy="21558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298"/>
              <a:gd name="adj6" fmla="val -1666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UART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CAN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SPI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I2C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USB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Ethernet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RS-232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RS-423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RS-485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sz="2000" dirty="0"/>
              <a:t>UART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sz="2000" dirty="0"/>
              <a:t>I2C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sz="2000" dirty="0"/>
              <a:t>SPI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Callout: Bent Line 27">
            <a:extLst>
              <a:ext uri="{FF2B5EF4-FFF2-40B4-BE49-F238E27FC236}">
                <a16:creationId xmlns:a16="http://schemas.microsoft.com/office/drawing/2014/main" id="{1091A015-C014-4BD7-8CDD-AACE046C4860}"/>
              </a:ext>
            </a:extLst>
          </p:cNvPr>
          <p:cNvSpPr/>
          <p:nvPr/>
        </p:nvSpPr>
        <p:spPr>
          <a:xfrm>
            <a:off x="1821251" y="4148998"/>
            <a:ext cx="10129767" cy="21558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298"/>
              <a:gd name="adj6" fmla="val -1666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Power Supply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Processor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Display Device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Buzzer for Alert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Device Drivers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MEMS devices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Callout: Bent Line 29">
            <a:extLst>
              <a:ext uri="{FF2B5EF4-FFF2-40B4-BE49-F238E27FC236}">
                <a16:creationId xmlns:a16="http://schemas.microsoft.com/office/drawing/2014/main" id="{91FB7EF7-393E-4688-ADAE-B89D676CD1DB}"/>
              </a:ext>
            </a:extLst>
          </p:cNvPr>
          <p:cNvSpPr/>
          <p:nvPr/>
        </p:nvSpPr>
        <p:spPr>
          <a:xfrm>
            <a:off x="1792460" y="4155704"/>
            <a:ext cx="10129767" cy="21558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298"/>
              <a:gd name="adj6" fmla="val -1666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dirty="0"/>
              <a:t>Assembler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dirty="0"/>
              <a:t>Emulator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dirty="0"/>
              <a:t>Debugger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dirty="0"/>
              <a:t>Compiler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82BBB26-A90B-4BD9-AE14-45A120E31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52400"/>
            <a:ext cx="609600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06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90FF29-384B-44EE-ADA6-3BC1A506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395" y="824937"/>
            <a:ext cx="9403536" cy="9117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 few points to remember…</a:t>
            </a:r>
            <a:endParaRPr lang="en-US" sz="6000" b="1" cap="none" spc="50" dirty="0">
              <a:ln w="11430"/>
              <a:solidFill>
                <a:srgbClr val="002060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50D488D-F51E-4139-A968-5CDFC7C4B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7142" r="20751" b="36420"/>
          <a:stretch/>
        </p:blipFill>
        <p:spPr>
          <a:xfrm>
            <a:off x="3276600" y="2150834"/>
            <a:ext cx="5638800" cy="1965961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8415E0A0-1C6B-4233-83E1-8B182159A688}"/>
              </a:ext>
            </a:extLst>
          </p:cNvPr>
          <p:cNvSpPr/>
          <p:nvPr/>
        </p:nvSpPr>
        <p:spPr bwMode="auto">
          <a:xfrm rot="16200000">
            <a:off x="4800736" y="2847396"/>
            <a:ext cx="673396" cy="291052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D1D45-42CF-4CD1-B269-617535E22466}"/>
              </a:ext>
            </a:extLst>
          </p:cNvPr>
          <p:cNvSpPr txBox="1"/>
          <p:nvPr/>
        </p:nvSpPr>
        <p:spPr>
          <a:xfrm>
            <a:off x="4041070" y="4813125"/>
            <a:ext cx="243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ANALOG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46564A2-C02A-46C6-8BFF-0713A4968F9F}"/>
              </a:ext>
            </a:extLst>
          </p:cNvPr>
          <p:cNvSpPr/>
          <p:nvPr/>
        </p:nvSpPr>
        <p:spPr bwMode="auto">
          <a:xfrm rot="16200000">
            <a:off x="7264478" y="3408428"/>
            <a:ext cx="847164" cy="1788457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74F25-43E2-4CCF-AFCE-4BB57630148F}"/>
              </a:ext>
            </a:extLst>
          </p:cNvPr>
          <p:cNvSpPr txBox="1"/>
          <p:nvPr/>
        </p:nvSpPr>
        <p:spPr>
          <a:xfrm>
            <a:off x="6709325" y="4817976"/>
            <a:ext cx="220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DIGITAL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EF9577-BCD1-4CA2-8249-B0E59C9D2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52400"/>
            <a:ext cx="609600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8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18E2-0472-4F14-8C77-AB08BE74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264" y="506158"/>
            <a:ext cx="10058400" cy="930756"/>
          </a:xfrm>
        </p:spPr>
        <p:txBody>
          <a:bodyPr>
            <a:normAutofit/>
          </a:bodyPr>
          <a:lstStyle/>
          <a:p>
            <a:pPr algn="ctr"/>
            <a:r>
              <a:rPr lang="en-IN" spc="-300" dirty="0">
                <a:latin typeface="Adobe Hebrew" panose="02040503050201020203" pitchFamily="18" charset="-79"/>
                <a:cs typeface="Adobe Hebrew" panose="02040503050201020203" pitchFamily="18" charset="-79"/>
              </a:rPr>
              <a:t>Communication</a:t>
            </a:r>
            <a:endParaRPr lang="en-IN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6874FAA-1047-470F-8803-9FEDD6BC6437}"/>
              </a:ext>
            </a:extLst>
          </p:cNvPr>
          <p:cNvSpPr txBox="1">
            <a:spLocks/>
          </p:cNvSpPr>
          <p:nvPr/>
        </p:nvSpPr>
        <p:spPr>
          <a:xfrm>
            <a:off x="2248972" y="1737360"/>
            <a:ext cx="72294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5400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575AE71-5545-47F5-8733-C04D7BDB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599" y="2130792"/>
            <a:ext cx="3181052" cy="14991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sz="3600" dirty="0">
                <a:latin typeface="AR DELANEY" panose="02000000000000000000" pitchFamily="2" charset="0"/>
              </a:rPr>
              <a:t> PARALLEL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600" dirty="0">
                <a:latin typeface="AR DELANEY" panose="02000000000000000000" pitchFamily="2" charset="0"/>
              </a:rPr>
              <a:t> SERIAL</a:t>
            </a:r>
          </a:p>
          <a:p>
            <a:endParaRPr lang="en-IN" sz="3600" dirty="0">
              <a:latin typeface="AR DELANEY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6E9E3A-893E-4112-B8A0-CFE832144B01}"/>
              </a:ext>
            </a:extLst>
          </p:cNvPr>
          <p:cNvGrpSpPr/>
          <p:nvPr/>
        </p:nvGrpSpPr>
        <p:grpSpPr>
          <a:xfrm>
            <a:off x="2821615" y="2792984"/>
            <a:ext cx="6656832" cy="4065016"/>
            <a:chOff x="3286196" y="2472882"/>
            <a:chExt cx="6656832" cy="4065016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C13381AA-C3BA-4893-A058-0C8C02C375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43390815"/>
                </p:ext>
              </p:extLst>
            </p:nvPr>
          </p:nvGraphicFramePr>
          <p:xfrm>
            <a:off x="3286196" y="2472882"/>
            <a:ext cx="6656832" cy="40650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D77FC0-F41F-41DB-9A3D-FE2182B1E219}"/>
                </a:ext>
              </a:extLst>
            </p:cNvPr>
            <p:cNvSpPr txBox="1"/>
            <p:nvPr/>
          </p:nvSpPr>
          <p:spPr>
            <a:xfrm>
              <a:off x="5610113" y="3916328"/>
              <a:ext cx="1722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1011000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8E7552B-500C-448F-84B4-274837C92E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52400"/>
            <a:ext cx="609600" cy="60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65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160D-6AAD-40F4-A693-BDA702B4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94" y="355185"/>
            <a:ext cx="10058400" cy="813629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P</a:t>
            </a:r>
            <a:r>
              <a:rPr lang="en-US" sz="4200" dirty="0">
                <a:latin typeface="Adobe Hebrew" panose="02040503050201020203" pitchFamily="18" charset="-79"/>
                <a:cs typeface="Adobe Hebrew" panose="02040503050201020203" pitchFamily="18" charset="-79"/>
              </a:rPr>
              <a:t>ulse </a:t>
            </a:r>
            <a:r>
              <a:rPr lang="en-US" sz="4200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W</a:t>
            </a:r>
            <a:r>
              <a:rPr lang="en-US" sz="4200" dirty="0">
                <a:latin typeface="Adobe Hebrew" panose="02040503050201020203" pitchFamily="18" charset="-79"/>
                <a:cs typeface="Adobe Hebrew" panose="02040503050201020203" pitchFamily="18" charset="-79"/>
              </a:rPr>
              <a:t>idth </a:t>
            </a:r>
            <a:r>
              <a:rPr lang="en-US" sz="4200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M</a:t>
            </a:r>
            <a:r>
              <a:rPr lang="en-US" sz="4200" dirty="0">
                <a:latin typeface="Adobe Hebrew" panose="02040503050201020203" pitchFamily="18" charset="-79"/>
                <a:cs typeface="Adobe Hebrew" panose="02040503050201020203" pitchFamily="18" charset="-79"/>
              </a:rPr>
              <a:t>odulation</a:t>
            </a:r>
            <a:endParaRPr lang="en-IN" sz="42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7F0BD-952E-4379-8CDB-C4AAA37CB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52400"/>
            <a:ext cx="609600" cy="609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51BA4F-A4AC-4B1B-8CEA-5050A3FE4DB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2294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0FD3EE0-7732-47B4-9C66-7B3219A83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9" y="2338550"/>
            <a:ext cx="6323012" cy="3207490"/>
          </a:xfrm>
          <a:ln>
            <a:solidFill>
              <a:schemeClr val="accent1"/>
            </a:solidFill>
          </a:ln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26DA91F-AB6E-46F9-A7A1-BB954D99E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57" y="2338550"/>
            <a:ext cx="4546694" cy="31894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56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160D-6AAD-40F4-A693-BDA702B4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94" y="355185"/>
            <a:ext cx="10058400" cy="813629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P</a:t>
            </a:r>
            <a:r>
              <a:rPr lang="en-US" sz="4200" dirty="0">
                <a:latin typeface="Adobe Hebrew" panose="02040503050201020203" pitchFamily="18" charset="-79"/>
                <a:cs typeface="Adobe Hebrew" panose="02040503050201020203" pitchFamily="18" charset="-79"/>
              </a:rPr>
              <a:t>ulse </a:t>
            </a:r>
            <a:r>
              <a:rPr lang="en-US" sz="4200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W</a:t>
            </a:r>
            <a:r>
              <a:rPr lang="en-US" sz="4200" dirty="0">
                <a:latin typeface="Adobe Hebrew" panose="02040503050201020203" pitchFamily="18" charset="-79"/>
                <a:cs typeface="Adobe Hebrew" panose="02040503050201020203" pitchFamily="18" charset="-79"/>
              </a:rPr>
              <a:t>idth </a:t>
            </a:r>
            <a:r>
              <a:rPr lang="en-US" sz="4200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M</a:t>
            </a:r>
            <a:r>
              <a:rPr lang="en-US" sz="4200" dirty="0">
                <a:latin typeface="Adobe Hebrew" panose="02040503050201020203" pitchFamily="18" charset="-79"/>
                <a:cs typeface="Adobe Hebrew" panose="02040503050201020203" pitchFamily="18" charset="-79"/>
              </a:rPr>
              <a:t>odulation</a:t>
            </a:r>
            <a:endParaRPr lang="en-IN" sz="42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7F0BD-952E-4379-8CDB-C4AAA37CB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52400"/>
            <a:ext cx="609600" cy="609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51BA4F-A4AC-4B1B-8CEA-5050A3FE4DB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2294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AFBE7-95B7-4537-98EF-003CCA858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7" y="1917977"/>
            <a:ext cx="11212841" cy="41973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2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9EA4-55BB-4017-B0B8-2B02CC6C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37182"/>
            <a:ext cx="10058400" cy="861062"/>
          </a:xfrm>
        </p:spPr>
        <p:txBody>
          <a:bodyPr>
            <a:normAutofit fontScale="90000"/>
          </a:bodyPr>
          <a:lstStyle/>
          <a:p>
            <a:r>
              <a:rPr lang="en-IN" sz="6200" dirty="0">
                <a:latin typeface="Adobe Arabic" panose="02040503050201020203" pitchFamily="18" charset="-78"/>
                <a:cs typeface="Adobe Arabic" panose="02040503050201020203" pitchFamily="18" charset="-78"/>
              </a:rPr>
              <a:t>Why Arduino..?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DA0824-EC37-49CB-A4B5-FC28E1A83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62" y="1651519"/>
            <a:ext cx="9951618" cy="433876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1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5D20-11A5-47E7-9678-FBC91684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05" y="2863565"/>
            <a:ext cx="3288108" cy="1130870"/>
          </a:xfrm>
        </p:spPr>
        <p:txBody>
          <a:bodyPr>
            <a:normAutofit fontScale="90000"/>
          </a:bodyPr>
          <a:lstStyle/>
          <a:p>
            <a:r>
              <a:rPr lang="en-IN" i="1" dirty="0">
                <a:latin typeface="Adobe Hebrew" panose="02040503050201020203" pitchFamily="18" charset="-79"/>
                <a:cs typeface="Adobe Hebrew" panose="02040503050201020203" pitchFamily="18" charset="-79"/>
              </a:rPr>
              <a:t>Lets Start Arduino…!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D6C29-19B3-4269-9997-6FEE9B0B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11" y="83975"/>
            <a:ext cx="4625651" cy="61675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4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A9E8-9CF4-462C-8FB0-3B5AD83FE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1155269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4000" i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en-GB" altLang="en-US" sz="4000" i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GB" altLang="en-US" sz="4000" i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arrr</a:t>
            </a:r>
            <a:r>
              <a:rPr lang="en-GB" altLang="en-US" sz="4000" i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en-US" sz="4000" i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dween</a:t>
            </a:r>
            <a:r>
              <a:rPr lang="en-GB" altLang="en-US" sz="4000" i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-oh )</a:t>
            </a:r>
          </a:p>
          <a:p>
            <a:pPr marL="0" indent="0">
              <a:spcBef>
                <a:spcPts val="100"/>
              </a:spcBef>
              <a:buNone/>
            </a:pPr>
            <a:endParaRPr lang="en-GB" alt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en-GB" alt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en-GB" alt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alt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It's an open-source physical computing platform based on a simple microcontroller board, and a development environment for writing software for the board.</a:t>
            </a:r>
            <a:endParaRPr lang="en-GB" alt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CC0BCA-6D05-46D0-A1C5-65669B5C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243543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dobe Hebrew" panose="02040503050201020203" pitchFamily="18" charset="-79"/>
                <a:cs typeface="Adobe Hebrew" panose="02040503050201020203" pitchFamily="18" charset="-79"/>
              </a:rPr>
              <a:t>Arduino Basics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E4F98-F2D8-4840-A588-9C87FB914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50" y="122260"/>
            <a:ext cx="1731210" cy="1647172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73171D-DA5A-40BB-B4B4-601B6B0FC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52400"/>
            <a:ext cx="609600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6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FD9037-E58B-4BC2-AA66-AA068A556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2" y="3545269"/>
            <a:ext cx="3371197" cy="2217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381E9-CAB3-4812-A60C-BE3C561A1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0" y="3624051"/>
            <a:ext cx="3760080" cy="2247692"/>
          </a:xfrm>
          <a:prstGeom prst="rect">
            <a:avLst/>
          </a:prstGeom>
        </p:spPr>
      </p:pic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01A2CD5E-D3C6-43A8-AFB2-450118EB5972}"/>
              </a:ext>
            </a:extLst>
          </p:cNvPr>
          <p:cNvSpPr/>
          <p:nvPr/>
        </p:nvSpPr>
        <p:spPr bwMode="auto">
          <a:xfrm>
            <a:off x="9565875" y="5712247"/>
            <a:ext cx="1634837" cy="53711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BEFF0B2B-5635-47E9-BB7D-EE3623A0D040}"/>
              </a:ext>
            </a:extLst>
          </p:cNvPr>
          <p:cNvSpPr/>
          <p:nvPr/>
        </p:nvSpPr>
        <p:spPr bwMode="auto">
          <a:xfrm>
            <a:off x="5920512" y="5600662"/>
            <a:ext cx="1634837" cy="53711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BCCD995A-9936-483C-82E6-601A3D35385E}"/>
              </a:ext>
            </a:extLst>
          </p:cNvPr>
          <p:cNvSpPr/>
          <p:nvPr/>
        </p:nvSpPr>
        <p:spPr bwMode="auto">
          <a:xfrm>
            <a:off x="6373772" y="3167740"/>
            <a:ext cx="1634837" cy="53711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8FA86625-45AD-4007-913C-DB7FA71C9D2C}"/>
              </a:ext>
            </a:extLst>
          </p:cNvPr>
          <p:cNvSpPr/>
          <p:nvPr/>
        </p:nvSpPr>
        <p:spPr bwMode="auto">
          <a:xfrm>
            <a:off x="8454232" y="2234473"/>
            <a:ext cx="1634837" cy="53711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EFBBB-99B9-4754-896A-48F7157D8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3" y="934464"/>
            <a:ext cx="3085162" cy="2029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EA0B9D-8D00-4AF1-B37B-8F69A712C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79" y="1516185"/>
            <a:ext cx="2373680" cy="237368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5D573B31-53EA-484B-A639-3EF5AF76D467}"/>
              </a:ext>
            </a:extLst>
          </p:cNvPr>
          <p:cNvSpPr/>
          <p:nvPr/>
        </p:nvSpPr>
        <p:spPr bwMode="auto">
          <a:xfrm>
            <a:off x="1678154" y="2624810"/>
            <a:ext cx="1634837" cy="53711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3B993A-83D2-4906-A181-43C4EAA78D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27" y="1127124"/>
            <a:ext cx="3371197" cy="1640650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A5DC3B12-946B-40B8-B587-4FBF0E596DD3}"/>
              </a:ext>
            </a:extLst>
          </p:cNvPr>
          <p:cNvSpPr txBox="1"/>
          <p:nvPr/>
        </p:nvSpPr>
        <p:spPr>
          <a:xfrm>
            <a:off x="1805569" y="2641852"/>
            <a:ext cx="170982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Arduino Nano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24C4CAC1-21B0-4EEE-8D7C-2F9B938E6613}"/>
              </a:ext>
            </a:extLst>
          </p:cNvPr>
          <p:cNvSpPr txBox="1"/>
          <p:nvPr/>
        </p:nvSpPr>
        <p:spPr>
          <a:xfrm>
            <a:off x="9429423" y="2988612"/>
            <a:ext cx="146858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Arduino Mega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183168C-9E66-4380-BE4F-A126531B9C94}"/>
              </a:ext>
            </a:extLst>
          </p:cNvPr>
          <p:cNvSpPr txBox="1"/>
          <p:nvPr/>
        </p:nvSpPr>
        <p:spPr>
          <a:xfrm>
            <a:off x="6437328" y="3177065"/>
            <a:ext cx="223058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Arduino </a:t>
            </a:r>
            <a:r>
              <a:rPr lang="en-US" sz="2000" dirty="0" err="1"/>
              <a:t>LilyPad</a:t>
            </a:r>
            <a:endParaRPr lang="en-US" sz="2000" dirty="0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E15D02D0-9774-4971-918B-77C991670EE1}"/>
              </a:ext>
            </a:extLst>
          </p:cNvPr>
          <p:cNvSpPr txBox="1"/>
          <p:nvPr/>
        </p:nvSpPr>
        <p:spPr>
          <a:xfrm>
            <a:off x="6096555" y="5720460"/>
            <a:ext cx="149629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Arduino Mini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83FDB1FC-1C48-4B22-B813-A301B2B7BFA0}"/>
              </a:ext>
            </a:extLst>
          </p:cNvPr>
          <p:cNvSpPr txBox="1"/>
          <p:nvPr/>
        </p:nvSpPr>
        <p:spPr>
          <a:xfrm>
            <a:off x="9689599" y="5762770"/>
            <a:ext cx="184720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Arduino Leonardo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DA5250-44BE-47AC-B423-C8CC5C4405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11" y="3627816"/>
            <a:ext cx="2373680" cy="1744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1B46C5A7-3CE0-4716-8683-B21FA1F92877}"/>
              </a:ext>
            </a:extLst>
          </p:cNvPr>
          <p:cNvSpPr/>
          <p:nvPr/>
        </p:nvSpPr>
        <p:spPr bwMode="auto">
          <a:xfrm>
            <a:off x="1299963" y="5523175"/>
            <a:ext cx="1634837" cy="53711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5B9932AB-FE2D-4534-986D-DCF21A1EDE20}"/>
              </a:ext>
            </a:extLst>
          </p:cNvPr>
          <p:cNvSpPr txBox="1"/>
          <p:nvPr/>
        </p:nvSpPr>
        <p:spPr>
          <a:xfrm>
            <a:off x="1476006" y="5642973"/>
            <a:ext cx="149629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Arduino Uno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3C0B043-3A0D-46AF-A4CF-49783B9B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12" y="319861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dobe Hebrew" panose="02040503050201020203" pitchFamily="18" charset="-79"/>
                <a:cs typeface="Adobe Hebrew" panose="02040503050201020203" pitchFamily="18" charset="-79"/>
              </a:rPr>
              <a:t>Types of Arduino Boards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D3A9F8-AD28-4B2D-A612-44BD0A746A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52400"/>
            <a:ext cx="609600" cy="609600"/>
          </a:xfrm>
          <a:prstGeom prst="rect">
            <a:avLst/>
          </a:prstGeom>
        </p:spPr>
      </p:pic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6745CBCE-B15F-4B7B-ABD1-74D58ADF58D5}"/>
              </a:ext>
            </a:extLst>
          </p:cNvPr>
          <p:cNvSpPr/>
          <p:nvPr/>
        </p:nvSpPr>
        <p:spPr bwMode="auto">
          <a:xfrm>
            <a:off x="9194727" y="2937470"/>
            <a:ext cx="1634837" cy="53711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9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BC89-5336-4B76-89F8-406BBD33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The heart of engineering isn’t calculation;</a:t>
            </a:r>
            <a:br>
              <a:rPr lang="en-IN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IN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It’s problem solving.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40F83-A135-409B-9D3B-62234BD37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985794"/>
            <a:ext cx="10058400" cy="2342123"/>
          </a:xfrm>
        </p:spPr>
        <p:txBody>
          <a:bodyPr>
            <a:noAutofit/>
          </a:bodyPr>
          <a:lstStyle/>
          <a:p>
            <a:pPr algn="just"/>
            <a:r>
              <a:rPr lang="en-IN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Schools may teach the numbers first, but calculation is neither the front end of engineering note its end goal. Calculation is one means among many to finding a solution that provides useful, objectively measurable improvement.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40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C347E5-DF4A-427B-B345-4CB5B048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8333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latin typeface="Adobe Hebrew" panose="02040503050201020203" pitchFamily="18" charset="-79"/>
                <a:cs typeface="Adobe Hebrew" panose="02040503050201020203" pitchFamily="18" charset="-79"/>
              </a:rPr>
              <a:t>Arduino Uno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AF3CA-5ED9-40FB-93A8-C341F7203B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/>
          <a:stretch/>
        </p:blipFill>
        <p:spPr>
          <a:xfrm>
            <a:off x="0" y="1263546"/>
            <a:ext cx="7307754" cy="40735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4DBC98-079F-489F-99A8-76F68B1F9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54" y="1353401"/>
            <a:ext cx="4693593" cy="365821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Digital pins: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digital IO pins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are PWM pins (3, 5, 6, 9, 10, and 11).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Analog pins: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analog pins(A0, A1, A2, A3, A4, and A5)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analog values as an input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15D473-9E68-4801-8730-CFC2287DD759}"/>
              </a:ext>
            </a:extLst>
          </p:cNvPr>
          <p:cNvCxnSpPr/>
          <p:nvPr/>
        </p:nvCxnSpPr>
        <p:spPr>
          <a:xfrm>
            <a:off x="7309639" y="1353401"/>
            <a:ext cx="0" cy="48141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1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AF66-B23D-407A-B2F8-2B3D6FD1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BF0295-2E1D-4179-B067-C7FE25D7A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87293"/>
            <a:ext cx="10845338" cy="654903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8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38D27B-B2E5-44EA-B83D-C913C20D8922}"/>
              </a:ext>
            </a:extLst>
          </p:cNvPr>
          <p:cNvGrpSpPr/>
          <p:nvPr/>
        </p:nvGrpSpPr>
        <p:grpSpPr>
          <a:xfrm>
            <a:off x="1825211" y="827537"/>
            <a:ext cx="9234246" cy="5202926"/>
            <a:chOff x="2068280" y="1022164"/>
            <a:chExt cx="9234246" cy="52029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1C7BE0-E08E-41B6-9093-7394008F7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965" y="1022164"/>
              <a:ext cx="4328486" cy="5202926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91AFD89-00A9-4031-A54E-B66A6F1B30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05365" y="1810675"/>
              <a:ext cx="720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Elbow Connector 10">
              <a:extLst>
                <a:ext uri="{FF2B5EF4-FFF2-40B4-BE49-F238E27FC236}">
                  <a16:creationId xmlns:a16="http://schemas.microsoft.com/office/drawing/2014/main" id="{4F4C55C8-9E72-4C2F-A9EC-CE1E5903E21D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3482112" y="1831506"/>
              <a:ext cx="1031136" cy="649279"/>
            </a:xfrm>
            <a:prstGeom prst="bentConnector3">
              <a:avLst>
                <a:gd name="adj1" fmla="val 0"/>
              </a:avLst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Elbow Connector 22">
              <a:extLst>
                <a:ext uri="{FF2B5EF4-FFF2-40B4-BE49-F238E27FC236}">
                  <a16:creationId xmlns:a16="http://schemas.microsoft.com/office/drawing/2014/main" id="{E75CA45C-0BAA-43C3-AEAC-1601A08027E1}"/>
                </a:ext>
              </a:extLst>
            </p:cNvPr>
            <p:cNvCxnSpPr/>
            <p:nvPr/>
          </p:nvCxnSpPr>
          <p:spPr bwMode="auto">
            <a:xfrm rot="10800000" flipV="1">
              <a:off x="3535346" y="1831504"/>
              <a:ext cx="1260000" cy="1224483"/>
            </a:xfrm>
            <a:prstGeom prst="bentConnector3">
              <a:avLst>
                <a:gd name="adj1" fmla="val 1041"/>
              </a:avLst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Elbow Connector 30">
              <a:extLst>
                <a:ext uri="{FF2B5EF4-FFF2-40B4-BE49-F238E27FC236}">
                  <a16:creationId xmlns:a16="http://schemas.microsoft.com/office/drawing/2014/main" id="{E9B97E8D-EF9F-42E0-B675-5B8B8E3E18C4}"/>
                </a:ext>
              </a:extLst>
            </p:cNvPr>
            <p:cNvCxnSpPr/>
            <p:nvPr/>
          </p:nvCxnSpPr>
          <p:spPr bwMode="auto">
            <a:xfrm rot="10800000" flipV="1">
              <a:off x="3509996" y="1831504"/>
              <a:ext cx="1548000" cy="1696796"/>
            </a:xfrm>
            <a:prstGeom prst="bentConnector3">
              <a:avLst>
                <a:gd name="adj1" fmla="val 1991"/>
              </a:avLst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Elbow Connector 35">
              <a:extLst>
                <a:ext uri="{FF2B5EF4-FFF2-40B4-BE49-F238E27FC236}">
                  <a16:creationId xmlns:a16="http://schemas.microsoft.com/office/drawing/2014/main" id="{7F680918-CB65-44B8-8CB9-F56BA8270AFF}"/>
                </a:ext>
              </a:extLst>
            </p:cNvPr>
            <p:cNvCxnSpPr/>
            <p:nvPr/>
          </p:nvCxnSpPr>
          <p:spPr bwMode="auto">
            <a:xfrm rot="10800000" flipV="1">
              <a:off x="3505366" y="1842964"/>
              <a:ext cx="1800000" cy="2196000"/>
            </a:xfrm>
            <a:prstGeom prst="bentConnector3">
              <a:avLst>
                <a:gd name="adj1" fmla="val -1113"/>
              </a:avLst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4DD9B70-8528-4EB0-A39A-A93C97698DC0}"/>
                </a:ext>
              </a:extLst>
            </p:cNvPr>
            <p:cNvCxnSpPr/>
            <p:nvPr/>
          </p:nvCxnSpPr>
          <p:spPr bwMode="auto">
            <a:xfrm>
              <a:off x="8261400" y="1621761"/>
              <a:ext cx="86576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76A650-5E6C-4B18-9B89-785ACD42F48E}"/>
                </a:ext>
              </a:extLst>
            </p:cNvPr>
            <p:cNvSpPr/>
            <p:nvPr/>
          </p:nvSpPr>
          <p:spPr bwMode="auto">
            <a:xfrm>
              <a:off x="7262980" y="6009310"/>
              <a:ext cx="1060315" cy="19637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C469C1-9081-43C6-A180-EAAFD33CBAFB}"/>
                </a:ext>
              </a:extLst>
            </p:cNvPr>
            <p:cNvSpPr txBox="1"/>
            <p:nvPr/>
          </p:nvSpPr>
          <p:spPr>
            <a:xfrm>
              <a:off x="2386979" y="1539012"/>
              <a:ext cx="1118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C00000"/>
                  </a:solidFill>
                </a:rPr>
                <a:t>VERIFY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44BAAD-991F-4780-B757-CBF1846360ED}"/>
                </a:ext>
              </a:extLst>
            </p:cNvPr>
            <p:cNvSpPr txBox="1"/>
            <p:nvPr/>
          </p:nvSpPr>
          <p:spPr>
            <a:xfrm>
              <a:off x="2131220" y="2245068"/>
              <a:ext cx="1260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C00000"/>
                  </a:solidFill>
                </a:rPr>
                <a:t>UPLOAD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0C7CEF-4960-4128-9A8C-91B9873D411B}"/>
                </a:ext>
              </a:extLst>
            </p:cNvPr>
            <p:cNvSpPr txBox="1"/>
            <p:nvPr/>
          </p:nvSpPr>
          <p:spPr>
            <a:xfrm>
              <a:off x="2068280" y="2787433"/>
              <a:ext cx="1514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C00000"/>
                  </a:solidFill>
                </a:rPr>
                <a:t>NEW TAB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382EB3-F576-4051-9FE9-7EA2F4780B08}"/>
                </a:ext>
              </a:extLst>
            </p:cNvPr>
            <p:cNvSpPr txBox="1"/>
            <p:nvPr/>
          </p:nvSpPr>
          <p:spPr>
            <a:xfrm>
              <a:off x="2467706" y="3249098"/>
              <a:ext cx="1118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C00000"/>
                  </a:solidFill>
                </a:rPr>
                <a:t>OPEN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73F10-F4F0-402B-9D12-CEBDA1B9F215}"/>
                </a:ext>
              </a:extLst>
            </p:cNvPr>
            <p:cNvSpPr txBox="1"/>
            <p:nvPr/>
          </p:nvSpPr>
          <p:spPr>
            <a:xfrm>
              <a:off x="2541648" y="3749052"/>
              <a:ext cx="1118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C00000"/>
                  </a:solidFill>
                </a:rPr>
                <a:t>SAVE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7CF17B-5A6F-4674-AE50-387F476DD843}"/>
                </a:ext>
              </a:extLst>
            </p:cNvPr>
            <p:cNvSpPr txBox="1"/>
            <p:nvPr/>
          </p:nvSpPr>
          <p:spPr>
            <a:xfrm>
              <a:off x="9070324" y="1454583"/>
              <a:ext cx="22322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C00000"/>
                  </a:solidFill>
                </a:rPr>
                <a:t>SERIAL MONITOR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75C5EC-FDDF-4A91-936D-689F274BFEC9}"/>
                </a:ext>
              </a:extLst>
            </p:cNvPr>
            <p:cNvSpPr txBox="1"/>
            <p:nvPr/>
          </p:nvSpPr>
          <p:spPr>
            <a:xfrm>
              <a:off x="8842052" y="4087606"/>
              <a:ext cx="2151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C00000"/>
                  </a:solidFill>
                </a:rPr>
                <a:t>BOARD &amp; SERIAL PORT SELECTIONS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E5269E-28DE-440B-86A6-05B34A7E83CF}"/>
                </a:ext>
              </a:extLst>
            </p:cNvPr>
            <p:cNvSpPr txBox="1"/>
            <p:nvPr/>
          </p:nvSpPr>
          <p:spPr>
            <a:xfrm>
              <a:off x="5826478" y="3348300"/>
              <a:ext cx="2091447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C00000"/>
                  </a:solidFill>
                </a:rPr>
                <a:t>CODE GOES HERE</a:t>
              </a:r>
            </a:p>
          </p:txBody>
        </p:sp>
        <p:cxnSp>
          <p:nvCxnSpPr>
            <p:cNvPr id="22" name="Elbow Connector 76">
              <a:extLst>
                <a:ext uri="{FF2B5EF4-FFF2-40B4-BE49-F238E27FC236}">
                  <a16:creationId xmlns:a16="http://schemas.microsoft.com/office/drawing/2014/main" id="{48C5234D-5199-4D1A-9C35-4B15FC203D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23295" y="4281805"/>
              <a:ext cx="583659" cy="1906971"/>
            </a:xfrm>
            <a:prstGeom prst="bent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4" name="Picture 23">
            <a:hlinkClick r:id="rId3" action="ppaction://hlinkfile"/>
            <a:extLst>
              <a:ext uri="{FF2B5EF4-FFF2-40B4-BE49-F238E27FC236}">
                <a16:creationId xmlns:a16="http://schemas.microsoft.com/office/drawing/2014/main" id="{9D889DD9-9808-49A9-B172-06E3B4AA2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05" y="226734"/>
            <a:ext cx="800179" cy="761336"/>
          </a:xfrm>
          <a:prstGeom prst="ellipse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6F36B89-0F43-4C18-8818-A8B068E8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30" y="225441"/>
            <a:ext cx="10058400" cy="702303"/>
          </a:xfrm>
        </p:spPr>
        <p:txBody>
          <a:bodyPr>
            <a:normAutofit/>
          </a:bodyPr>
          <a:lstStyle/>
          <a:p>
            <a:r>
              <a:rPr lang="en-IN" sz="4000" dirty="0">
                <a:latin typeface="Adobe Hebrew" panose="02040503050201020203" pitchFamily="18" charset="-79"/>
                <a:cs typeface="Adobe Hebrew" panose="02040503050201020203" pitchFamily="18" charset="-79"/>
              </a:rPr>
              <a:t>Arduino 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0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18CE-92CF-47B8-8D3E-8F5C3E2F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87" y="3429000"/>
            <a:ext cx="4055709" cy="7770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dobe Hebrew" panose="02040503050201020203" pitchFamily="18" charset="-79"/>
                <a:ea typeface="Cambria Math" panose="02040503050406030204" pitchFamily="18" charset="0"/>
                <a:cs typeface="Adobe Hebrew" panose="02040503050201020203" pitchFamily="18" charset="-79"/>
              </a:rPr>
              <a:t>Basic Coding </a:t>
            </a:r>
            <a:br>
              <a:rPr lang="en-US" b="1" dirty="0">
                <a:latin typeface="Adobe Hebrew" panose="02040503050201020203" pitchFamily="18" charset="-79"/>
                <a:ea typeface="Cambria Math" panose="02040503050406030204" pitchFamily="18" charset="0"/>
                <a:cs typeface="Adobe Hebrew" panose="02040503050201020203" pitchFamily="18" charset="-79"/>
              </a:rPr>
            </a:br>
            <a:r>
              <a:rPr lang="en-US" b="1" dirty="0">
                <a:latin typeface="Adobe Hebrew" panose="02040503050201020203" pitchFamily="18" charset="-79"/>
                <a:ea typeface="Cambria Math" panose="02040503050406030204" pitchFamily="18" charset="0"/>
                <a:cs typeface="Adobe Hebrew" panose="02040503050201020203" pitchFamily="18" charset="-79"/>
              </a:rPr>
              <a:t>structure</a:t>
            </a:r>
            <a:endParaRPr lang="en-IN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68F75-8C04-4C69-BC12-4E731C1A7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21" t="25035" r="23852" b="20407"/>
          <a:stretch/>
        </p:blipFill>
        <p:spPr>
          <a:xfrm>
            <a:off x="5035757" y="129827"/>
            <a:ext cx="5940156" cy="65983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92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BF70D6-415C-4ED2-B029-6A189E4B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706" y="860910"/>
            <a:ext cx="7177314" cy="57778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setup()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function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when a sketch starts. 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initialize variables, pin modes, start using libraries, etc.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only run once, after each power-up or reset of the Arduino board.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loop()</a:t>
            </a:r>
            <a:r>
              <a:rPr lang="en-US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Loops consecutively.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in the loop() section of the sketch is used to actively control the Arduino board.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Commenting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line that starts with two slashes (//) will not be read by the compiler, so you can write anything you want after it.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ED7BD8-F7BD-49CD-8C52-95D77203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270"/>
            <a:ext cx="12192000" cy="777087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latin typeface="Adobe Hebrew" panose="02040503050201020203" pitchFamily="18" charset="-79"/>
                <a:ea typeface="Cambria Math" panose="02040503050406030204" pitchFamily="18" charset="0"/>
                <a:cs typeface="Adobe Hebrew" panose="02040503050201020203" pitchFamily="18" charset="-79"/>
              </a:rPr>
              <a:t>Basic Coding  structure</a:t>
            </a:r>
            <a:endParaRPr lang="en-IN" sz="42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9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D832B0-C0A0-4CDF-9469-4D9E68E5A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96" y="1245339"/>
            <a:ext cx="7148286" cy="49233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pinMode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</a:p>
          <a:p>
            <a:pPr marL="67786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 used to set the mode (INPUT or OUTPUT) in which we are going to use a pin.</a:t>
            </a:r>
          </a:p>
          <a:p>
            <a:pPr marL="677863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pinMode (13, OUTPUT);</a:t>
            </a:r>
          </a:p>
          <a:p>
            <a:pPr marL="677863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setting pin13 as output.</a:t>
            </a:r>
          </a:p>
          <a:p>
            <a:pPr marL="677863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 HIGH or a LOW value to a digital pin.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digitalWrite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(11, HIGH);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setting pin 11 to high.</a:t>
            </a:r>
          </a:p>
          <a:p>
            <a:pPr marL="677863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2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A93F7B-635D-4970-AE1C-4C3095910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237" y="1234618"/>
            <a:ext cx="7046686" cy="53009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digitalRead</a:t>
            </a:r>
            <a:r>
              <a:rPr lang="en-US" sz="2400" b="1" i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Reads the value from a specified digital pin, either HIGH or LOW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=7;</a:t>
            </a:r>
          </a:p>
          <a:p>
            <a:pPr marL="334963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digitalRead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inPin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reads the value from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assigns it to val.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delay()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Pauses the program for the amount of time (in milliseconds) specified as parameter.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delay(1000);</a:t>
            </a:r>
          </a:p>
          <a:p>
            <a:pPr marL="677863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waits for a second (1000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39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2719700-C97F-49D7-992D-27FF0186685B}"/>
              </a:ext>
            </a:extLst>
          </p:cNvPr>
          <p:cNvSpPr txBox="1">
            <a:spLocks/>
          </p:cNvSpPr>
          <p:nvPr/>
        </p:nvSpPr>
        <p:spPr>
          <a:xfrm>
            <a:off x="1097546" y="8327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Component List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863867-065D-4382-8686-79B140DCD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121" y="1767385"/>
            <a:ext cx="9625758" cy="42283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Arduino Uno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cable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LED, RGB LED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LDR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POT(10k)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Resistors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 sensor LM-35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Motor Driver L293D, DC Motor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wire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26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F39E-5CE0-4333-8EA2-A8668071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dobe Hebrew" panose="02040503050201020203" pitchFamily="18" charset="-79"/>
                <a:cs typeface="Adobe Hebrew" panose="02040503050201020203" pitchFamily="18" charset="-79"/>
              </a:rPr>
              <a:t>LED Blink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4B99E-896E-4A89-9026-D78CECA88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360" y="1011981"/>
            <a:ext cx="7438640" cy="5253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6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BE056B-9477-46DA-91A2-F125DABBB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85" y="393539"/>
            <a:ext cx="9167654" cy="5837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F1CAA-90E7-4EE1-BD0E-ADE54090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95" y="393539"/>
            <a:ext cx="10058400" cy="1004587"/>
          </a:xfrm>
        </p:spPr>
        <p:txBody>
          <a:bodyPr/>
          <a:lstStyle/>
          <a:p>
            <a:r>
              <a:rPr lang="en-IN" dirty="0">
                <a:latin typeface="Adobe Hebrew" panose="02040503050201020203" pitchFamily="18" charset="-79"/>
                <a:cs typeface="Adobe Hebrew" panose="02040503050201020203" pitchFamily="18" charset="-79"/>
              </a:rPr>
              <a:t>Digital Read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77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5BF89B-D805-4E26-83C2-F24E709E374E}"/>
              </a:ext>
            </a:extLst>
          </p:cNvPr>
          <p:cNvSpPr/>
          <p:nvPr/>
        </p:nvSpPr>
        <p:spPr>
          <a:xfrm>
            <a:off x="2855167" y="1813926"/>
            <a:ext cx="7753739" cy="436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Embedded Systems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 Basics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 Architecture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 board layout. What are the resources available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 IDE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Programming fundamentals 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by Doing – Sense, Control &amp; Actuate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1: LED Blinking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2: RGB LED Interfacing &amp; PWM Control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3: Interfacing Sensors (Light, Temperature, etc.,)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4: Interfacing Actuators (Motor Speed Control using PWM)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55EB-0844-4837-B6EE-027D0AA732A4}"/>
              </a:ext>
            </a:extLst>
          </p:cNvPr>
          <p:cNvSpPr/>
          <p:nvPr/>
        </p:nvSpPr>
        <p:spPr>
          <a:xfrm>
            <a:off x="1117351" y="867097"/>
            <a:ext cx="3475631" cy="869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IN" sz="4800" dirty="0">
                <a:solidFill>
                  <a:srgbClr val="000000"/>
                </a:solidFill>
                <a:latin typeface="Adobe Hebrew" panose="02040503050201020203" pitchFamily="18" charset="-79"/>
                <a:ea typeface="Calibri" panose="020F0502020204030204" pitchFamily="34" charset="0"/>
                <a:cs typeface="Adobe Hebrew" panose="02040503050201020203" pitchFamily="18" charset="-79"/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94A00-47D9-4271-8E63-CB4283BA9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52400"/>
            <a:ext cx="609600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2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B62E-AFEC-4CE1-82E2-FF619A69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dobe Hebrew" panose="02040503050201020203" pitchFamily="18" charset="-79"/>
                <a:cs typeface="Adobe Hebrew" panose="02040503050201020203" pitchFamily="18" charset="-79"/>
              </a:rPr>
              <a:t>Analog 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E53A6-E346-4FF4-86DA-9B9D3C05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01828"/>
            <a:ext cx="5582622" cy="58543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6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14189C9-3038-4053-BF9C-910A5278C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47" y="2002769"/>
            <a:ext cx="3049930" cy="3049930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18DD80C-9D3F-4EB7-AEF8-395A4EF80A66}"/>
              </a:ext>
            </a:extLst>
          </p:cNvPr>
          <p:cNvSpPr txBox="1">
            <a:spLocks/>
          </p:cNvSpPr>
          <p:nvPr/>
        </p:nvSpPr>
        <p:spPr>
          <a:xfrm>
            <a:off x="1184954" y="14675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LDR (Light Dependent Resistor)</a:t>
            </a:r>
          </a:p>
        </p:txBody>
      </p:sp>
      <p:pic>
        <p:nvPicPr>
          <p:cNvPr id="1026" name="Picture 2" descr="Typical LDR (Light Dependent Resistor) resistance vs light intensity graph">
            <a:extLst>
              <a:ext uri="{FF2B5EF4-FFF2-40B4-BE49-F238E27FC236}">
                <a16:creationId xmlns:a16="http://schemas.microsoft.com/office/drawing/2014/main" id="{6BCD23E4-E845-4EEF-959B-768FCE18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24" y="2002769"/>
            <a:ext cx="5361731" cy="3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5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2D43CB-ADA3-4888-8DB2-1523C4DBE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6" t="12995" r="32689" b="17131"/>
          <a:stretch/>
        </p:blipFill>
        <p:spPr>
          <a:xfrm>
            <a:off x="4863170" y="902824"/>
            <a:ext cx="6861983" cy="51652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E909746-07C3-4A78-8ABD-A73C8B7619B4}"/>
              </a:ext>
            </a:extLst>
          </p:cNvPr>
          <p:cNvSpPr txBox="1">
            <a:spLocks/>
          </p:cNvSpPr>
          <p:nvPr/>
        </p:nvSpPr>
        <p:spPr>
          <a:xfrm>
            <a:off x="583071" y="-13172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LDR - Wiring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E06585-D436-41C9-B8BC-1ED0A898D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7" t="30549" r="44177" b="20506"/>
          <a:stretch/>
        </p:blipFill>
        <p:spPr>
          <a:xfrm rot="16200000">
            <a:off x="-184616" y="1847540"/>
            <a:ext cx="4514127" cy="335665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A20911-8A01-4660-8CCA-7738B65AD898}"/>
              </a:ext>
            </a:extLst>
          </p:cNvPr>
          <p:cNvCxnSpPr>
            <a:cxnSpLocks/>
          </p:cNvCxnSpPr>
          <p:nvPr/>
        </p:nvCxnSpPr>
        <p:spPr>
          <a:xfrm>
            <a:off x="4560426" y="1171936"/>
            <a:ext cx="0" cy="45141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5C9CD9F-99A5-4BCB-9F5B-5BDF9883E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5" y="2472028"/>
            <a:ext cx="4854993" cy="339769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2BDE85-C6A2-477A-B23C-446E14B58E0E}"/>
              </a:ext>
            </a:extLst>
          </p:cNvPr>
          <p:cNvSpPr/>
          <p:nvPr/>
        </p:nvSpPr>
        <p:spPr>
          <a:xfrm>
            <a:off x="12146281" y="296713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01C18A-9904-42C9-9878-EC4A451FC422}"/>
              </a:ext>
            </a:extLst>
          </p:cNvPr>
          <p:cNvSpPr/>
          <p:nvPr/>
        </p:nvSpPr>
        <p:spPr>
          <a:xfrm>
            <a:off x="5467739" y="2705878"/>
            <a:ext cx="3536302" cy="306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42F93C-10EF-4838-A297-E6E70A17C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25" y="130272"/>
            <a:ext cx="9404723" cy="1400530"/>
          </a:xfrm>
        </p:spPr>
        <p:txBody>
          <a:bodyPr/>
          <a:lstStyle/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TEMP Sensor-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LM35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1CBC5A-6F0E-4B1D-AA02-552439C01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874" y="2472028"/>
            <a:ext cx="4976291" cy="304826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9072C5-2374-42AD-89CC-66C266A1151B}"/>
              </a:ext>
            </a:extLst>
          </p:cNvPr>
          <p:cNvCxnSpPr/>
          <p:nvPr/>
        </p:nvCxnSpPr>
        <p:spPr>
          <a:xfrm>
            <a:off x="6007261" y="1874794"/>
            <a:ext cx="0" cy="42427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10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003353-A175-4B65-A16D-60089AC2B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2" t="20253" r="40475" b="28945"/>
          <a:stretch/>
        </p:blipFill>
        <p:spPr>
          <a:xfrm>
            <a:off x="1836517" y="355922"/>
            <a:ext cx="9074552" cy="4825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619400-FC27-430E-8F62-6F061A7A1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789"/>
          <a:stretch/>
        </p:blipFill>
        <p:spPr>
          <a:xfrm>
            <a:off x="1558724" y="5181788"/>
            <a:ext cx="9074552" cy="10533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9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Tech5\Desktop\L293pinout.gif">
            <a:extLst>
              <a:ext uri="{FF2B5EF4-FFF2-40B4-BE49-F238E27FC236}">
                <a16:creationId xmlns:a16="http://schemas.microsoft.com/office/drawing/2014/main" id="{2D44BE5F-76E6-4411-8F42-4DE7E96E12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9810" t="21562" r="11100" b="13216"/>
          <a:stretch/>
        </p:blipFill>
        <p:spPr bwMode="auto">
          <a:xfrm>
            <a:off x="6786980" y="2516264"/>
            <a:ext cx="4761457" cy="362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BCEE36-6549-497E-B274-0C11D61D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63151"/>
            <a:ext cx="9404723" cy="1400530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</a:rPr>
              <a:t>Motor Driver Circuit (L293D)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B05C1-D8B1-44E9-BE7F-7E31FE53182C}"/>
              </a:ext>
            </a:extLst>
          </p:cNvPr>
          <p:cNvSpPr txBox="1"/>
          <p:nvPr/>
        </p:nvSpPr>
        <p:spPr>
          <a:xfrm>
            <a:off x="334573" y="1063416"/>
            <a:ext cx="645240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dobe Hebrew" panose="02040503050201020203" pitchFamily="18" charset="-79"/>
                <a:cs typeface="Adobe Hebrew" panose="02040503050201020203" pitchFamily="18" charset="-79"/>
              </a:rPr>
              <a:t>The L293 and L293D devices are quadruple high</a:t>
            </a:r>
          </a:p>
          <a:p>
            <a:r>
              <a:rPr lang="en-US" sz="2200" dirty="0">
                <a:latin typeface="Adobe Hebrew" panose="02040503050201020203" pitchFamily="18" charset="-79"/>
                <a:cs typeface="Adobe Hebrew" panose="02040503050201020203" pitchFamily="18" charset="-79"/>
              </a:rPr>
              <a:t>      current half-H drivers.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dobe Hebrew" panose="02040503050201020203" pitchFamily="18" charset="-79"/>
                <a:cs typeface="Adobe Hebrew" panose="02040503050201020203" pitchFamily="18" charset="-79"/>
              </a:rPr>
              <a:t>Output Current of 600 mA per channel for L293D)</a:t>
            </a:r>
            <a:endParaRPr lang="en-IN" sz="22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sz="22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IN" sz="22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CCA59A-F09F-4F86-9287-010C59163825}"/>
              </a:ext>
            </a:extLst>
          </p:cNvPr>
          <p:cNvSpPr txBox="1">
            <a:spLocks/>
          </p:cNvSpPr>
          <p:nvPr/>
        </p:nvSpPr>
        <p:spPr>
          <a:xfrm>
            <a:off x="433357" y="121938"/>
            <a:ext cx="9404723" cy="801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Adobe Hebrew" panose="02040503050201020203" pitchFamily="18" charset="-79"/>
                <a:cs typeface="Adobe Hebrew" panose="02040503050201020203" pitchFamily="18" charset="-79"/>
              </a:rPr>
              <a:t>DC Motor Drive – L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293</a:t>
            </a:r>
            <a:r>
              <a:rPr lang="en-US" sz="4200" dirty="0">
                <a:latin typeface="Adobe Hebrew" panose="02040503050201020203" pitchFamily="18" charset="-79"/>
                <a:cs typeface="Adobe Hebrew" panose="02040503050201020203" pitchFamily="18" charset="-79"/>
              </a:rPr>
              <a:t>D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B036A-7938-4B58-98D6-D0E5DDCD7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36" y="2433876"/>
            <a:ext cx="3877195" cy="37910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19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9A0D4C-7818-457B-BC3C-C406726DB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2"/>
          <a:stretch/>
        </p:blipFill>
        <p:spPr>
          <a:xfrm>
            <a:off x="3103472" y="428264"/>
            <a:ext cx="8871661" cy="5679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6CF42-A3DC-4BA9-AD07-859890C5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76" y="2703621"/>
            <a:ext cx="10058400" cy="1450757"/>
          </a:xfrm>
        </p:spPr>
        <p:txBody>
          <a:bodyPr>
            <a:normAutofit/>
          </a:bodyPr>
          <a:lstStyle/>
          <a:p>
            <a:r>
              <a:rPr lang="en-IN" sz="3800" dirty="0">
                <a:latin typeface="Adobe Hebrew" panose="02040503050201020203" pitchFamily="18" charset="-79"/>
                <a:cs typeface="Adobe Hebrew" panose="02040503050201020203" pitchFamily="18" charset="-79"/>
              </a:rPr>
              <a:t>L</a:t>
            </a:r>
            <a:r>
              <a:rPr lang="en-I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293</a:t>
            </a:r>
            <a:r>
              <a:rPr lang="en-IN" sz="3800" dirty="0">
                <a:latin typeface="Adobe Hebrew" panose="02040503050201020203" pitchFamily="18" charset="-79"/>
                <a:cs typeface="Adobe Hebrew" panose="02040503050201020203" pitchFamily="18" charset="-79"/>
              </a:rPr>
              <a:t>D Functional </a:t>
            </a:r>
            <a:br>
              <a:rPr lang="en-IN" sz="3800" dirty="0"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n-IN" sz="3800" dirty="0">
                <a:latin typeface="Adobe Hebrew" panose="02040503050201020203" pitchFamily="18" charset="-79"/>
                <a:cs typeface="Adobe Hebrew" panose="02040503050201020203" pitchFamily="18" charset="-79"/>
              </a:rPr>
              <a:t>Block Diagram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59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CCAE6C-DA1D-4CDC-8C88-4666B60A5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70" y="724281"/>
            <a:ext cx="10054659" cy="54094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53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107BD-9F3A-4CFF-AC27-48D0031C3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289" y="838743"/>
            <a:ext cx="7812494" cy="518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A22DE2-5528-4364-A428-887CBD6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76" y="2703621"/>
            <a:ext cx="10058400" cy="1450757"/>
          </a:xfrm>
        </p:spPr>
        <p:txBody>
          <a:bodyPr>
            <a:normAutofit/>
          </a:bodyPr>
          <a:lstStyle/>
          <a:p>
            <a:r>
              <a:rPr lang="en-IN" sz="3800" dirty="0">
                <a:latin typeface="Adobe Hebrew" panose="02040503050201020203" pitchFamily="18" charset="-79"/>
                <a:cs typeface="Adobe Hebrew" panose="02040503050201020203" pitchFamily="18" charset="-79"/>
              </a:rPr>
              <a:t>DC Motor Control</a:t>
            </a:r>
            <a:br>
              <a:rPr lang="en-IN" sz="3800" dirty="0"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n-IN" sz="3800" dirty="0">
                <a:latin typeface="Adobe Hebrew" panose="02040503050201020203" pitchFamily="18" charset="-79"/>
                <a:cs typeface="Adobe Hebrew" panose="02040503050201020203" pitchFamily="18" charset="-79"/>
              </a:rPr>
              <a:t>using </a:t>
            </a:r>
            <a:r>
              <a:rPr lang="en-I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L293D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6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147C-6C52-4CC2-90E3-E509AC3B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dobe Hebrew" panose="02040503050201020203" pitchFamily="18" charset="-79"/>
                <a:cs typeface="Adobe Hebrew" panose="02040503050201020203" pitchFamily="18" charset="-79"/>
              </a:rPr>
              <a:t>RGB 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7411B-E47A-48FA-A4AB-AE8060EC6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067" y="773200"/>
            <a:ext cx="7011008" cy="5311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9A879-7FF2-464E-A683-5BA691B3D037}"/>
              </a:ext>
            </a:extLst>
          </p:cNvPr>
          <p:cNvGrpSpPr/>
          <p:nvPr/>
        </p:nvGrpSpPr>
        <p:grpSpPr>
          <a:xfrm>
            <a:off x="935441" y="2644456"/>
            <a:ext cx="2464786" cy="1897687"/>
            <a:chOff x="1019416" y="2896383"/>
            <a:chExt cx="2464786" cy="1897687"/>
          </a:xfrm>
        </p:grpSpPr>
        <p:sp>
          <p:nvSpPr>
            <p:cNvPr id="3" name="Flowchart: Card 2">
              <a:extLst>
                <a:ext uri="{FF2B5EF4-FFF2-40B4-BE49-F238E27FC236}">
                  <a16:creationId xmlns:a16="http://schemas.microsoft.com/office/drawing/2014/main" id="{BDE4D200-32C9-4E8D-8C6B-4102C39E7698}"/>
                </a:ext>
              </a:extLst>
            </p:cNvPr>
            <p:cNvSpPr/>
            <p:nvPr/>
          </p:nvSpPr>
          <p:spPr>
            <a:xfrm flipH="1">
              <a:off x="1489165" y="3265715"/>
              <a:ext cx="1356671" cy="1047267"/>
            </a:xfrm>
            <a:prstGeom prst="flowChartPunchedCar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50D65029-8173-4685-BE22-F3D1E2882531}"/>
                </a:ext>
              </a:extLst>
            </p:cNvPr>
            <p:cNvSpPr/>
            <p:nvPr/>
          </p:nvSpPr>
          <p:spPr>
            <a:xfrm>
              <a:off x="1859589" y="3526972"/>
              <a:ext cx="622353" cy="532964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46C7F1-8A06-4154-9F01-12AB9F2F18C8}"/>
                </a:ext>
              </a:extLst>
            </p:cNvPr>
            <p:cNvSpPr txBox="1"/>
            <p:nvPr/>
          </p:nvSpPr>
          <p:spPr>
            <a:xfrm>
              <a:off x="1097280" y="2896383"/>
              <a:ext cx="762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Vcc</a:t>
              </a:r>
              <a:endParaRPr lang="en-I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4E4ED9-4E6A-4985-BE11-133642E6CE87}"/>
                </a:ext>
              </a:extLst>
            </p:cNvPr>
            <p:cNvSpPr txBox="1"/>
            <p:nvPr/>
          </p:nvSpPr>
          <p:spPr>
            <a:xfrm>
              <a:off x="2721893" y="3025171"/>
              <a:ext cx="762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DC7EDB-5AE8-4F5B-9F6A-D2DA743A0402}"/>
                </a:ext>
              </a:extLst>
            </p:cNvPr>
            <p:cNvSpPr txBox="1"/>
            <p:nvPr/>
          </p:nvSpPr>
          <p:spPr>
            <a:xfrm>
              <a:off x="2721893" y="4424738"/>
              <a:ext cx="762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Blue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39AD83-1C21-44B2-85F7-BE74B8A158D1}"/>
                </a:ext>
              </a:extLst>
            </p:cNvPr>
            <p:cNvSpPr txBox="1"/>
            <p:nvPr/>
          </p:nvSpPr>
          <p:spPr>
            <a:xfrm>
              <a:off x="1019416" y="4424738"/>
              <a:ext cx="762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8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502" y="836837"/>
            <a:ext cx="6553200" cy="696686"/>
          </a:xfrm>
        </p:spPr>
        <p:txBody>
          <a:bodyPr>
            <a:noAutofit/>
          </a:bodyPr>
          <a:lstStyle/>
          <a:p>
            <a:r>
              <a:rPr lang="en-US" dirty="0">
                <a:latin typeface="Adobe Hebrew" panose="02040503050201020203" pitchFamily="18" charset="-79"/>
                <a:cs typeface="Adobe Hebrew" panose="02040503050201020203" pitchFamily="18" charset="-79"/>
              </a:rPr>
              <a:t>Industry / Robot / System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021E1E-5F58-416D-8D71-1FB5745D161F}"/>
              </a:ext>
            </a:extLst>
          </p:cNvPr>
          <p:cNvGrpSpPr/>
          <p:nvPr/>
        </p:nvGrpSpPr>
        <p:grpSpPr>
          <a:xfrm>
            <a:off x="912165" y="2814543"/>
            <a:ext cx="10367669" cy="2509934"/>
            <a:chOff x="912165" y="2814543"/>
            <a:chExt cx="10367669" cy="2509934"/>
          </a:xfrm>
        </p:grpSpPr>
        <p:pic>
          <p:nvPicPr>
            <p:cNvPr id="4" name="Picture 2" descr="01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2165" y="2814543"/>
              <a:ext cx="10367669" cy="2509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 4"/>
            <p:cNvSpPr/>
            <p:nvPr/>
          </p:nvSpPr>
          <p:spPr>
            <a:xfrm>
              <a:off x="4488025" y="3153746"/>
              <a:ext cx="2715208" cy="11849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Industry / System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" y="152400"/>
            <a:ext cx="609600" cy="609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26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1E9E837-BFC5-47C6-A170-562E44D0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838" y="2096226"/>
            <a:ext cx="9532323" cy="2665548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5400" b="1" i="1" spc="-30" dirty="0">
                <a:solidFill>
                  <a:schemeClr val="accent1"/>
                </a:solidFill>
                <a:latin typeface="Constantia"/>
                <a:cs typeface="Constantia"/>
              </a:rPr>
              <a:t>“How </a:t>
            </a:r>
            <a:r>
              <a:rPr lang="en-US" sz="5400" b="1" i="1" spc="-10" dirty="0">
                <a:solidFill>
                  <a:schemeClr val="accent1"/>
                </a:solidFill>
                <a:latin typeface="Constantia"/>
                <a:cs typeface="Constantia"/>
              </a:rPr>
              <a:t>much more </a:t>
            </a:r>
            <a:r>
              <a:rPr lang="en-US" sz="5400" b="1" i="1" spc="-25" dirty="0">
                <a:solidFill>
                  <a:schemeClr val="accent1"/>
                </a:solidFill>
                <a:latin typeface="Constantia"/>
                <a:cs typeface="Constantia"/>
              </a:rPr>
              <a:t>Arduino </a:t>
            </a:r>
            <a:r>
              <a:rPr lang="en-US" sz="5400" b="1" i="1" spc="-10" dirty="0">
                <a:solidFill>
                  <a:schemeClr val="accent1"/>
                </a:solidFill>
                <a:latin typeface="Constantia"/>
                <a:cs typeface="Constantia"/>
              </a:rPr>
              <a:t>can </a:t>
            </a:r>
            <a:r>
              <a:rPr lang="en-US" sz="5400" b="1" i="1" spc="-5" dirty="0">
                <a:solidFill>
                  <a:schemeClr val="accent1"/>
                </a:solidFill>
                <a:latin typeface="Constantia"/>
                <a:cs typeface="Constantia"/>
              </a:rPr>
              <a:t>do </a:t>
            </a:r>
            <a:r>
              <a:rPr lang="en-US" sz="5400" b="1" i="1" spc="-10" dirty="0">
                <a:solidFill>
                  <a:schemeClr val="accent1"/>
                </a:solidFill>
                <a:latin typeface="Constantia"/>
                <a:cs typeface="Constantia"/>
              </a:rPr>
              <a:t>is only </a:t>
            </a:r>
            <a:r>
              <a:rPr lang="en-US" sz="5400" b="1" i="1" spc="-5" dirty="0">
                <a:solidFill>
                  <a:schemeClr val="accent1"/>
                </a:solidFill>
                <a:latin typeface="Constantia"/>
                <a:cs typeface="Constantia"/>
              </a:rPr>
              <a:t>left </a:t>
            </a:r>
            <a:r>
              <a:rPr lang="en-US" sz="5400" b="1" i="1" spc="-25" dirty="0">
                <a:solidFill>
                  <a:schemeClr val="accent1"/>
                </a:solidFill>
                <a:latin typeface="Constantia"/>
                <a:cs typeface="Constantia"/>
              </a:rPr>
              <a:t>to</a:t>
            </a:r>
            <a:r>
              <a:rPr lang="en-US" sz="5400" b="1" i="1" spc="140" dirty="0">
                <a:solidFill>
                  <a:schemeClr val="accent1"/>
                </a:solidFill>
                <a:latin typeface="Constantia"/>
                <a:cs typeface="Constantia"/>
              </a:rPr>
              <a:t> </a:t>
            </a:r>
            <a:r>
              <a:rPr lang="en-US" sz="5400" b="1" i="1" spc="-20" dirty="0">
                <a:solidFill>
                  <a:schemeClr val="accent1"/>
                </a:solidFill>
                <a:latin typeface="Constantia"/>
                <a:cs typeface="Constantia"/>
              </a:rPr>
              <a:t>your</a:t>
            </a:r>
            <a:r>
              <a:rPr lang="en-US" sz="5400" dirty="0">
                <a:solidFill>
                  <a:schemeClr val="accent1"/>
                </a:solidFill>
                <a:latin typeface="Constantia"/>
                <a:cs typeface="Constantia"/>
              </a:rPr>
              <a:t> </a:t>
            </a:r>
            <a:r>
              <a:rPr lang="en-US" sz="5400" b="1" i="1" spc="-15" dirty="0">
                <a:solidFill>
                  <a:schemeClr val="accent1"/>
                </a:solidFill>
                <a:latin typeface="Constantia"/>
                <a:cs typeface="Constantia"/>
              </a:rPr>
              <a:t>imagination”</a:t>
            </a:r>
            <a:r>
              <a:rPr lang="en-US" dirty="0">
                <a:latin typeface="Constantia"/>
                <a:cs typeface="Constantia"/>
              </a:rPr>
              <a:t/>
            </a:r>
            <a:br>
              <a:rPr lang="en-US" dirty="0">
                <a:latin typeface="Constantia"/>
                <a:cs typeface="Constantia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26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3741-15DE-4943-AEE2-826F4DDB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759527"/>
            <a:ext cx="100584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8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IN" sz="8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IN" sz="8000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IN" sz="8000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IN" sz="8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Thank </a:t>
            </a:r>
            <a:r>
              <a:rPr lang="en-IN" sz="8000" dirty="0">
                <a:latin typeface="Adobe Arabic" panose="02040503050201020203" pitchFamily="18" charset="-78"/>
                <a:cs typeface="Adobe Arabic" panose="02040503050201020203" pitchFamily="18" charset="-78"/>
              </a:rPr>
              <a:t>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56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428" y="553617"/>
            <a:ext cx="5270241" cy="985935"/>
          </a:xfrm>
        </p:spPr>
        <p:txBody>
          <a:bodyPr>
            <a:noAutofit/>
          </a:bodyPr>
          <a:lstStyle/>
          <a:p>
            <a:r>
              <a:rPr lang="en-US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System &amp;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" y="152400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1509EF-A0E9-4134-AD41-F73DCCD403C0}"/>
              </a:ext>
            </a:extLst>
          </p:cNvPr>
          <p:cNvSpPr/>
          <p:nvPr/>
        </p:nvSpPr>
        <p:spPr>
          <a:xfrm>
            <a:off x="325016" y="2557676"/>
            <a:ext cx="11541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System / Plant</a:t>
            </a:r>
            <a:r>
              <a:rPr lang="en-US" sz="2400" dirty="0"/>
              <a:t>:   </a:t>
            </a:r>
            <a:r>
              <a:rPr lang="en-US" sz="2400" i="1" dirty="0"/>
              <a:t>“A system may be a piece of equipment, perhaps just a set of machine parts functioning together, the purpose of which is to perform a particular operation”. 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Control System</a:t>
            </a:r>
            <a:r>
              <a:rPr lang="en-US" sz="2400" dirty="0"/>
              <a:t>: </a:t>
            </a:r>
            <a:r>
              <a:rPr lang="en-US" sz="2400" i="1" dirty="0"/>
              <a:t>“A control system is an interconnection of components forming a system configuration that provide a desired system performance”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3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D34A-BBB4-441A-B5CD-D1C1F8BB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94" y="687819"/>
            <a:ext cx="10058400" cy="991691"/>
          </a:xfrm>
        </p:spPr>
        <p:txBody>
          <a:bodyPr/>
          <a:lstStyle/>
          <a:p>
            <a:pPr algn="ctr"/>
            <a:r>
              <a:rPr lang="en-IN" dirty="0">
                <a:latin typeface="Adobe Hebrew" panose="02040503050201020203" pitchFamily="18" charset="-79"/>
                <a:cs typeface="Adobe Hebrew" panose="02040503050201020203" pitchFamily="18" charset="-79"/>
              </a:rPr>
              <a:t>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8C3F6C-1717-4483-9169-A39D319F2E1D}"/>
              </a:ext>
            </a:extLst>
          </p:cNvPr>
          <p:cNvSpPr/>
          <p:nvPr/>
        </p:nvSpPr>
        <p:spPr>
          <a:xfrm>
            <a:off x="2136710" y="2995125"/>
            <a:ext cx="3778898" cy="17448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400" dirty="0">
                <a:latin typeface="Adobe Hebrew" panose="02040503050201020203" pitchFamily="18" charset="-79"/>
                <a:cs typeface="Adobe Hebrew" panose="02040503050201020203" pitchFamily="18" charset="-79"/>
              </a:rPr>
              <a:t>Open loop systems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52DAE7-09E7-4F7D-AB72-8B5CEA725057}"/>
              </a:ext>
            </a:extLst>
          </p:cNvPr>
          <p:cNvSpPr/>
          <p:nvPr/>
        </p:nvSpPr>
        <p:spPr>
          <a:xfrm>
            <a:off x="7025952" y="2995126"/>
            <a:ext cx="3937518" cy="17448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400" dirty="0">
                <a:latin typeface="Adobe Hebrew" panose="02040503050201020203" pitchFamily="18" charset="-79"/>
                <a:cs typeface="Adobe Hebrew" panose="02040503050201020203" pitchFamily="18" charset="-79"/>
              </a:rPr>
              <a:t>Closed loop systems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A555EF7-B2D5-482F-8357-ABDCC17EB308}"/>
              </a:ext>
            </a:extLst>
          </p:cNvPr>
          <p:cNvSpPr/>
          <p:nvPr/>
        </p:nvSpPr>
        <p:spPr>
          <a:xfrm rot="7997838">
            <a:off x="4251689" y="2186939"/>
            <a:ext cx="1492898" cy="22812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62F360D-DAAD-4F3B-8127-EC08A6A23C28}"/>
              </a:ext>
            </a:extLst>
          </p:cNvPr>
          <p:cNvSpPr/>
          <p:nvPr/>
        </p:nvSpPr>
        <p:spPr>
          <a:xfrm rot="2651330">
            <a:off x="6544097" y="2142370"/>
            <a:ext cx="1550460" cy="2641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B094E-4571-4477-A635-C084A8916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" y="152400"/>
            <a:ext cx="609600" cy="60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085" y="164841"/>
            <a:ext cx="5223830" cy="71308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Open loop system</a:t>
            </a:r>
          </a:p>
        </p:txBody>
      </p:sp>
      <p:pic>
        <p:nvPicPr>
          <p:cNvPr id="4" name="Picture 2" descr="01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0931" y="1173703"/>
            <a:ext cx="9461240" cy="4806367"/>
          </a:xfrm>
          <a:prstGeom prst="round2DiagRect">
            <a:avLst>
              <a:gd name="adj1" fmla="val 1274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8" y="164841"/>
            <a:ext cx="609600" cy="60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91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3063" y="-15617"/>
            <a:ext cx="5562600" cy="911352"/>
          </a:xfrm>
        </p:spPr>
        <p:txBody>
          <a:bodyPr>
            <a:normAutofit/>
          </a:bodyPr>
          <a:lstStyle/>
          <a:p>
            <a:r>
              <a:rPr lang="en-US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Closed loop system</a:t>
            </a:r>
          </a:p>
        </p:txBody>
      </p:sp>
      <p:pic>
        <p:nvPicPr>
          <p:cNvPr id="4" name="Picture 2" descr="01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1119" y="1096154"/>
            <a:ext cx="8226489" cy="5084010"/>
          </a:xfrm>
          <a:prstGeom prst="round2DiagRect">
            <a:avLst>
              <a:gd name="adj1" fmla="val 278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76200"/>
            <a:ext cx="609600" cy="60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3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302"/>
            <a:ext cx="12192000" cy="81163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dobe Hebrew" panose="02040503050201020203" pitchFamily="18" charset="-79"/>
                <a:cs typeface="Adobe Hebrew" panose="02040503050201020203" pitchFamily="18" charset="-79"/>
              </a:rPr>
              <a:t>Multivariable control system</a:t>
            </a:r>
          </a:p>
        </p:txBody>
      </p:sp>
      <p:pic>
        <p:nvPicPr>
          <p:cNvPr id="4" name="Picture 2" descr="01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241" y="1430104"/>
            <a:ext cx="11597951" cy="4712549"/>
          </a:xfrm>
          <a:prstGeom prst="round2DiagRect">
            <a:avLst>
              <a:gd name="adj1" fmla="val 359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" y="127518"/>
            <a:ext cx="609600" cy="60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3D43-8CD9-4646-BE2E-7F38765AC87E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4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1F394D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</TotalTime>
  <Words>711</Words>
  <Application>Microsoft Office PowerPoint</Application>
  <PresentationFormat>Widescreen</PresentationFormat>
  <Paragraphs>236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Adobe Arabic</vt:lpstr>
      <vt:lpstr>Adobe Caslon Pro Bold</vt:lpstr>
      <vt:lpstr>Adobe Hebrew</vt:lpstr>
      <vt:lpstr>AR DELANEY</vt:lpstr>
      <vt:lpstr>Arial</vt:lpstr>
      <vt:lpstr>Arial Rounded MT Bold</vt:lpstr>
      <vt:lpstr>Calibri</vt:lpstr>
      <vt:lpstr>Calibri Light</vt:lpstr>
      <vt:lpstr>Cambria Math</vt:lpstr>
      <vt:lpstr>Constantia</vt:lpstr>
      <vt:lpstr>Georgia</vt:lpstr>
      <vt:lpstr>Times New Roman</vt:lpstr>
      <vt:lpstr>Wingdings</vt:lpstr>
      <vt:lpstr>Retrospect</vt:lpstr>
      <vt:lpstr>The Arduino life</vt:lpstr>
      <vt:lpstr>The heart of engineering isn’t calculation; It’s problem solving.</vt:lpstr>
      <vt:lpstr>PowerPoint Presentation</vt:lpstr>
      <vt:lpstr>Industry / Robot / System </vt:lpstr>
      <vt:lpstr>System &amp; Control</vt:lpstr>
      <vt:lpstr>Systems</vt:lpstr>
      <vt:lpstr>Open loop system</vt:lpstr>
      <vt:lpstr>Closed loop system</vt:lpstr>
      <vt:lpstr>Multivariable control system</vt:lpstr>
      <vt:lpstr>Embedded Systems</vt:lpstr>
      <vt:lpstr>Components of Embedded Systems</vt:lpstr>
      <vt:lpstr>a few points to remember…</vt:lpstr>
      <vt:lpstr>Communication</vt:lpstr>
      <vt:lpstr>Pulse Width Modulation</vt:lpstr>
      <vt:lpstr>Pulse Width Modulation</vt:lpstr>
      <vt:lpstr>Why Arduino..?</vt:lpstr>
      <vt:lpstr>Lets Start Arduino…!</vt:lpstr>
      <vt:lpstr>Arduino Basics</vt:lpstr>
      <vt:lpstr>Types of Arduino Boards</vt:lpstr>
      <vt:lpstr>Arduino Uno</vt:lpstr>
      <vt:lpstr>PowerPoint Presentation</vt:lpstr>
      <vt:lpstr>Arduino IDE</vt:lpstr>
      <vt:lpstr>Basic Coding  structure</vt:lpstr>
      <vt:lpstr>Basic Coding  structure</vt:lpstr>
      <vt:lpstr>PowerPoint Presentation</vt:lpstr>
      <vt:lpstr>PowerPoint Presentation</vt:lpstr>
      <vt:lpstr>PowerPoint Presentation</vt:lpstr>
      <vt:lpstr>LED Blink</vt:lpstr>
      <vt:lpstr>Digital Read</vt:lpstr>
      <vt:lpstr>Analog Read</vt:lpstr>
      <vt:lpstr>PowerPoint Presentation</vt:lpstr>
      <vt:lpstr>PowerPoint Presentation</vt:lpstr>
      <vt:lpstr>TEMP Sensor-LM35</vt:lpstr>
      <vt:lpstr>PowerPoint Presentation</vt:lpstr>
      <vt:lpstr>Motor Driver Circuit (L293D)</vt:lpstr>
      <vt:lpstr>L293D Functional  Block Diagram</vt:lpstr>
      <vt:lpstr>PowerPoint Presentation</vt:lpstr>
      <vt:lpstr>DC Motor Control using L293D</vt:lpstr>
      <vt:lpstr>RGB LED</vt:lpstr>
      <vt:lpstr>“How much more Arduino can do is only left to your imagination” </vt:lpstr>
      <vt:lpstr>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Sreekanth Madhavan</dc:creator>
  <cp:lastModifiedBy>shalu</cp:lastModifiedBy>
  <cp:revision>76</cp:revision>
  <dcterms:created xsi:type="dcterms:W3CDTF">2018-10-22T04:44:21Z</dcterms:created>
  <dcterms:modified xsi:type="dcterms:W3CDTF">2019-06-13T04:04:51Z</dcterms:modified>
</cp:coreProperties>
</file>