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5.png" ContentType="image/png"/>
  <Override PartName="/ppt/media/image4.png" ContentType="image/png"/>
  <Override PartName="/ppt/media/image3.jpeg" ContentType="image/jpeg"/>
  <Override PartName="/ppt/media/image1.jpeg" ContentType="image/jpeg"/>
  <Override PartName="/ppt/media/image2.jpeg" ContentType="image/jpe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72385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4140720"/>
            <a:ext cx="72385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414072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166640" y="414072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233064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2904840" y="1609560"/>
            <a:ext cx="233064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5352480" y="1609560"/>
            <a:ext cx="233064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4140720"/>
            <a:ext cx="233064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2904840" y="4140720"/>
            <a:ext cx="233064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5352480" y="4140720"/>
            <a:ext cx="233064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9560"/>
            <a:ext cx="7238520" cy="4845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7238520" cy="484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484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484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320040"/>
            <a:ext cx="723852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484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414072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9560"/>
            <a:ext cx="7238520" cy="4845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484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166640" y="414072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4140720"/>
            <a:ext cx="72385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72385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4140720"/>
            <a:ext cx="72385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414072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166640" y="414072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233064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2904840" y="1609560"/>
            <a:ext cx="233064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5352480" y="1609560"/>
            <a:ext cx="233064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4140720"/>
            <a:ext cx="233064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2904840" y="4140720"/>
            <a:ext cx="233064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5352480" y="4140720"/>
            <a:ext cx="233064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7238520" cy="484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484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484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320040"/>
            <a:ext cx="723852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484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414072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484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166640" y="414072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956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166640" y="1609560"/>
            <a:ext cx="35323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4140720"/>
            <a:ext cx="7238520" cy="23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 flipH="1">
            <a:off x="8152560" y="0"/>
            <a:ext cx="990360" cy="6857640"/>
          </a:xfrm>
          <a:prstGeom prst="rect">
            <a:avLst/>
          </a:prstGeom>
          <a:blipFill rotWithShape="0">
            <a:blip r:embed="rId2">
              <a:alphaModFix amt="43000"/>
            </a:blip>
            <a:tile/>
          </a:blipFill>
          <a:ln>
            <a:noFill/>
          </a:ln>
          <a:effectLst>
            <a:innerShdw blurRad="63500" dir="10800000" dist="4445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 flipH="1">
            <a:off x="2666160" y="0"/>
            <a:ext cx="6476760" cy="6857640"/>
          </a:xfrm>
          <a:prstGeom prst="rect">
            <a:avLst/>
          </a:prstGeom>
          <a:blipFill rotWithShape="0">
            <a:blip r:embed="rId3">
              <a:alphaModFix amt="43000"/>
            </a:blip>
            <a:tile/>
          </a:blipFill>
          <a:ln>
            <a:noFill/>
          </a:ln>
          <a:effectLst>
            <a:innerShdw blurRad="63500" dir="10800000" dist="4445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Line 3"/>
          <p:cNvSpPr/>
          <p:nvPr/>
        </p:nvSpPr>
        <p:spPr>
          <a:xfrm flipV="1">
            <a:off x="2666880" y="0"/>
            <a:ext cx="360" cy="6858000"/>
          </a:xfrm>
          <a:prstGeom prst="line">
            <a:avLst/>
          </a:prstGeom>
          <a:ln w="11520">
            <a:solidFill>
              <a:schemeClr val="bg1">
                <a:shade val="95000"/>
              </a:schemeClr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366720" y="533520"/>
            <a:ext cx="5105160" cy="2867760"/>
          </a:xfrm>
          <a:prstGeom prst="rect">
            <a:avLst/>
          </a:prstGeom>
        </p:spPr>
        <p:txBody>
          <a:bodyPr lIns="45720" rIns="45720" tIns="0" bIns="0" anchor="b"/>
          <a:p>
            <a:pPr algn="r">
              <a:lnSpc>
                <a:spcPct val="100000"/>
              </a:lnSpc>
            </a:pPr>
            <a:r>
              <a:rPr b="1" lang="en-US" sz="4200" spc="-1" strike="noStrike" cap="all">
                <a:solidFill>
                  <a:srgbClr val="fdf2e8"/>
                </a:solidFill>
                <a:latin typeface="Trebuchet MS"/>
              </a:rPr>
              <a:t>Click to edit Master title style</a:t>
            </a:r>
            <a:endParaRPr b="0" lang="en-US" sz="42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5871240" y="6558120"/>
            <a:ext cx="2001960" cy="226440"/>
          </a:xfrm>
          <a:prstGeom prst="rect">
            <a:avLst/>
          </a:prstGeom>
        </p:spPr>
        <p:txBody>
          <a:bodyPr lIns="90000" rIns="90000" tIns="0" bIns="0" anchor="b"/>
          <a:p>
            <a:pPr>
              <a:lnSpc>
                <a:spcPct val="100000"/>
              </a:lnSpc>
            </a:pPr>
            <a:fld id="{4D31B19A-02A8-4474-86EE-A3BDF9C7B717}" type="datetime">
              <a:rPr b="0" lang="en-IN" sz="1000" spc="-1" strike="noStrike">
                <a:solidFill>
                  <a:srgbClr val="ffffff"/>
                </a:solidFill>
                <a:latin typeface="Trebuchet MS"/>
              </a:rPr>
              <a:t>27/09/18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2819520" y="6558120"/>
            <a:ext cx="2927520" cy="228240"/>
          </a:xfrm>
          <a:prstGeom prst="rect">
            <a:avLst/>
          </a:prstGeom>
        </p:spPr>
        <p:txBody>
          <a:bodyPr lIns="90000" rIns="90000" tIns="0" bIns="0" anchor="b"/>
          <a:p>
            <a:endParaRPr b="0" lang="en-IN" sz="24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7880760" y="6556320"/>
            <a:ext cx="587880" cy="228240"/>
          </a:xfrm>
          <a:prstGeom prst="rect">
            <a:avLst/>
          </a:prstGeom>
        </p:spPr>
        <p:txBody>
          <a:bodyPr lIns="0" rIns="0" tIns="0" bIns="0" anchor="b"/>
          <a:p>
            <a:pPr algn="r">
              <a:lnSpc>
                <a:spcPct val="100000"/>
              </a:lnSpc>
            </a:pPr>
            <a:fld id="{88D4C807-DA8D-41D5-AC66-8247D49CEBF1}" type="slidenum">
              <a:rPr b="0" lang="en-IN" sz="1100" spc="-1" strike="noStrike">
                <a:solidFill>
                  <a:srgbClr val="ffffff"/>
                </a:solidFill>
                <a:latin typeface="Trebuchet MS"/>
              </a:rPr>
              <a:t>&lt;number&gt;</a:t>
            </a:fld>
            <a:endParaRPr b="0" lang="en-IN" sz="11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Click to edit the outline text format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6f6f6f"/>
                </a:solidFill>
                <a:latin typeface="Trebuchet MS"/>
              </a:rPr>
              <a:t>Third Outline Level</a:t>
            </a:r>
            <a:endParaRPr b="0" lang="en-US" sz="2000" spc="-1" strike="noStrike">
              <a:solidFill>
                <a:srgbClr val="6f6f6f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Trebuchet MS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 flipH="1">
            <a:off x="8152560" y="0"/>
            <a:ext cx="990360" cy="6857640"/>
          </a:xfrm>
          <a:prstGeom prst="rect">
            <a:avLst/>
          </a:prstGeom>
          <a:blipFill rotWithShape="0">
            <a:blip r:embed="rId2">
              <a:alphaModFix amt="43000"/>
            </a:blip>
            <a:tile/>
          </a:blipFill>
          <a:ln>
            <a:noFill/>
          </a:ln>
          <a:effectLst>
            <a:innerShdw blurRad="63500" dir="10800000" dist="4445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5" name="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8520" cy="1142640"/>
          </a:xfrm>
          <a:prstGeom prst="rect">
            <a:avLst/>
          </a:prstGeom>
        </p:spPr>
        <p:txBody>
          <a:bodyPr lIns="45720" rIns="45720" tIns="0" bIns="0" anchor="b"/>
          <a:p>
            <a:pPr>
              <a:lnSpc>
                <a:spcPct val="100000"/>
              </a:lnSpc>
            </a:pPr>
            <a:r>
              <a:rPr b="1" lang="en-US" sz="3800" spc="-1" strike="noStrike" cap="all">
                <a:solidFill>
                  <a:srgbClr val="fdf2e8"/>
                </a:solidFill>
                <a:latin typeface="Trebuchet MS"/>
              </a:rPr>
              <a:t>Click to edit Master title style</a:t>
            </a:r>
            <a:endParaRPr b="0" lang="en-US" sz="3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57200" y="1609560"/>
            <a:ext cx="7238520" cy="4845960"/>
          </a:xfrm>
          <a:prstGeom prst="rect">
            <a:avLst/>
          </a:prstGeom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Click to edit Master text styles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lvl="1" marL="521280" indent="-228240">
              <a:lnSpc>
                <a:spcPct val="100000"/>
              </a:lnSpc>
              <a:spcBef>
                <a:spcPts val="499"/>
              </a:spcBef>
              <a:buClr>
                <a:srgbClr val="f9b639"/>
              </a:buClr>
              <a:buSzPct val="80000"/>
              <a:buFont typeface="Wingdings 2" charset="2"/>
              <a:buChar char=""/>
            </a:pPr>
            <a:r>
              <a:rPr b="0" lang="en-US" sz="2300" spc="-1" strike="noStrike">
                <a:solidFill>
                  <a:srgbClr val="6f6f6f"/>
                </a:solidFill>
                <a:latin typeface="Trebuchet MS"/>
              </a:rPr>
              <a:t>Second level</a:t>
            </a:r>
            <a:endParaRPr b="0" lang="en-US" sz="2300" spc="-1" strike="noStrike">
              <a:solidFill>
                <a:srgbClr val="000000"/>
              </a:solidFill>
              <a:latin typeface="Trebuchet MS"/>
            </a:endParaRPr>
          </a:p>
          <a:p>
            <a:pPr lvl="2" marL="758880" indent="-228240">
              <a:lnSpc>
                <a:spcPct val="100000"/>
              </a:lnSpc>
              <a:spcBef>
                <a:spcPts val="400"/>
              </a:spcBef>
              <a:buClr>
                <a:srgbClr val="f9b639"/>
              </a:buClr>
              <a:buSzPct val="60000"/>
              <a:buFont typeface="Wingdings" charset="2"/>
              <a:buChar char="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Third level</a:t>
            </a:r>
            <a:endParaRPr b="0" lang="en-US" sz="2000" spc="-1" strike="noStrike">
              <a:solidFill>
                <a:srgbClr val="6f6f6f"/>
              </a:solidFill>
              <a:latin typeface="Trebuchet MS"/>
            </a:endParaRPr>
          </a:p>
          <a:p>
            <a:pPr lvl="3" marL="1005840" indent="-228240">
              <a:lnSpc>
                <a:spcPct val="100000"/>
              </a:lnSpc>
              <a:spcBef>
                <a:spcPts val="400"/>
              </a:spcBef>
              <a:buClr>
                <a:srgbClr val="f9b639"/>
              </a:buClr>
              <a:buSzPct val="80000"/>
              <a:buFont typeface="Wingdings 2" charset="2"/>
              <a:buChar char=""/>
            </a:pPr>
            <a:r>
              <a:rPr b="0" lang="en-US" sz="2000" spc="-1" strike="noStrike">
                <a:solidFill>
                  <a:srgbClr val="6f6f6f"/>
                </a:solidFill>
                <a:latin typeface="Trebuchet MS"/>
              </a:rPr>
              <a:t>Fourth level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lvl="4" marL="1280160" indent="-228240">
              <a:lnSpc>
                <a:spcPct val="100000"/>
              </a:lnSpc>
              <a:spcBef>
                <a:spcPts val="400"/>
              </a:spcBef>
              <a:buClr>
                <a:srgbClr val="f9b639"/>
              </a:buClr>
              <a:buSzPct val="70000"/>
              <a:buFont typeface="Wingdings" charset="2"/>
              <a:buChar char=""/>
            </a:pPr>
            <a:r>
              <a:rPr b="0" lang="en-US" sz="1800" spc="-1" strike="noStrike">
                <a:solidFill>
                  <a:srgbClr val="000000"/>
                </a:solidFill>
                <a:latin typeface="Trebuchet MS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dt"/>
          </p:nvPr>
        </p:nvSpPr>
        <p:spPr>
          <a:xfrm>
            <a:off x="4245840" y="6558120"/>
            <a:ext cx="2001960" cy="226440"/>
          </a:xfrm>
          <a:prstGeom prst="rect">
            <a:avLst/>
          </a:prstGeom>
        </p:spPr>
        <p:txBody>
          <a:bodyPr lIns="90000" rIns="90000" tIns="0" bIns="0" anchor="b"/>
          <a:p>
            <a:pPr>
              <a:lnSpc>
                <a:spcPct val="100000"/>
              </a:lnSpc>
            </a:pPr>
            <a:fld id="{A22E343E-9942-4B8F-B6AB-FD25F5A7DC30}" type="datetime">
              <a:rPr b="0" lang="en-IN" sz="1000" spc="-1" strike="noStrike">
                <a:solidFill>
                  <a:srgbClr val="b13f9a"/>
                </a:solidFill>
                <a:latin typeface="Trebuchet MS"/>
              </a:rPr>
              <a:t>27/09/18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ftr"/>
          </p:nvPr>
        </p:nvSpPr>
        <p:spPr>
          <a:xfrm>
            <a:off x="457200" y="6558120"/>
            <a:ext cx="3657240" cy="228240"/>
          </a:xfrm>
          <a:prstGeom prst="rect">
            <a:avLst/>
          </a:prstGeom>
        </p:spPr>
        <p:txBody>
          <a:bodyPr lIns="90000" rIns="90000" tIns="0" bIns="0" anchor="b"/>
          <a:p>
            <a:endParaRPr b="0" lang="en-IN" sz="2400" spc="-1" strike="noStrike">
              <a:latin typeface="Times New Roman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sldNum"/>
          </p:nvPr>
        </p:nvSpPr>
        <p:spPr>
          <a:xfrm>
            <a:off x="6251400" y="6556320"/>
            <a:ext cx="587880" cy="228240"/>
          </a:xfrm>
          <a:prstGeom prst="rect">
            <a:avLst/>
          </a:prstGeom>
        </p:spPr>
        <p:txBody>
          <a:bodyPr lIns="0" rIns="0" tIns="0" bIns="0" anchor="b"/>
          <a:p>
            <a:pPr algn="r">
              <a:lnSpc>
                <a:spcPct val="100000"/>
              </a:lnSpc>
            </a:pPr>
            <a:fld id="{39DAA619-C502-4D53-8CF5-796E3A20F39A}" type="slidenum">
              <a:rPr b="0" lang="en-IN" sz="1100" spc="-1" strike="noStrike">
                <a:solidFill>
                  <a:srgbClr val="b13f9a"/>
                </a:solidFill>
                <a:latin typeface="Trebuchet MS"/>
              </a:rPr>
              <a:t>&lt;number&gt;</a:t>
            </a:fld>
            <a:endParaRPr b="0" lang="en-IN" sz="11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3366720" y="533520"/>
            <a:ext cx="5105160" cy="286776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/>
          <a:p>
            <a:pPr algn="r">
              <a:lnSpc>
                <a:spcPct val="100000"/>
              </a:lnSpc>
            </a:pPr>
            <a:r>
              <a:rPr b="1" lang="en-US" sz="4200" spc="-1" strike="noStrike" cap="all">
                <a:solidFill>
                  <a:srgbClr val="fdf2e8"/>
                </a:solidFill>
                <a:latin typeface="Trebuchet MS"/>
              </a:rPr>
              <a:t>Module 2</a:t>
            </a:r>
            <a:endParaRPr b="0" lang="en-US" sz="42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3354480" y="3539880"/>
            <a:ext cx="5114520" cy="110088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/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>
            <a:norm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 cap="all">
                <a:solidFill>
                  <a:srgbClr val="fdf2e8"/>
                </a:solidFill>
                <a:latin typeface="Trebuchet MS"/>
              </a:rPr>
              <a:t>Based indexed addressing</a:t>
            </a:r>
            <a:br/>
            <a:endParaRPr b="0" lang="en-US" sz="40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In this addressing, the EA is given by sum of base value, index value and an 8-bit or 16-bit displacement specified in the instruction.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Base value- BX or BP register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Index value-SI or DI register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lvl="1" marL="521280" indent="-228240">
              <a:lnSpc>
                <a:spcPct val="100000"/>
              </a:lnSpc>
              <a:spcBef>
                <a:spcPts val="499"/>
              </a:spcBef>
              <a:buClr>
                <a:srgbClr val="f9b639"/>
              </a:buClr>
              <a:buSzPct val="80000"/>
              <a:buFont typeface="Wingdings 2" charset="2"/>
              <a:buChar char=""/>
            </a:pPr>
            <a:r>
              <a:rPr b="0" lang="en-US" sz="2000" spc="-1" strike="noStrike">
                <a:solidFill>
                  <a:srgbClr val="6f6f6f"/>
                </a:solidFill>
                <a:latin typeface="Trebuchet MS"/>
              </a:rPr>
              <a:t>Eg: MOV DX,[BX+SI+0AH]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>
            <a:norm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 cap="all">
                <a:solidFill>
                  <a:srgbClr val="fdf2e8"/>
                </a:solidFill>
                <a:latin typeface="Trebuchet MS"/>
              </a:rPr>
              <a:t>String addressing</a:t>
            </a:r>
            <a:br/>
            <a:endParaRPr b="0" lang="en-US" sz="40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457200" y="1609560"/>
            <a:ext cx="7238520" cy="4943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In this addressing, the effective address of source data is stored in SI register and the EA of destination data is stored in DI register.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Segment register used for calculating base address for source address is DS.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Segment register used for calculating base address for destination address is ES.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This addressing mode support auto increment/decrement of index register SI and DI depending on direction flag.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/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If DF =1, then the content of index registers are decremented to point to next byte/word of the string after execution of a string instruction.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If DF =0, then the content of index registers are incremented to point to previous  byte/word of the string after execution of a string instruction.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Eg: MOVS BYTE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lvl="1" marL="521280" indent="-228240">
              <a:lnSpc>
                <a:spcPct val="100000"/>
              </a:lnSpc>
              <a:spcBef>
                <a:spcPts val="499"/>
              </a:spcBef>
              <a:buClr>
                <a:srgbClr val="f9b639"/>
              </a:buClr>
              <a:buSzPct val="80000"/>
              <a:buFont typeface="Wingdings 2" charset="2"/>
              <a:buChar char=""/>
            </a:pPr>
            <a:r>
              <a:rPr b="0" lang="en-US" sz="2300" spc="-1" strike="noStrike">
                <a:solidFill>
                  <a:srgbClr val="6f6f6f"/>
                </a:solidFill>
                <a:latin typeface="Trebuchet MS"/>
              </a:rPr>
              <a:t>This instruction move a byte of string from one memory location to another memory instruction.</a:t>
            </a:r>
            <a:endParaRPr b="0" lang="en-US" sz="23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3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3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/>
          <a:p>
            <a:pPr algn="ctr">
              <a:lnSpc>
                <a:spcPct val="100000"/>
              </a:lnSpc>
            </a:pPr>
            <a:r>
              <a:rPr b="1" lang="en-US" sz="3800" spc="-1" strike="noStrike" cap="all">
                <a:solidFill>
                  <a:srgbClr val="fdf2e8"/>
                </a:solidFill>
                <a:latin typeface="Trebuchet MS"/>
              </a:rPr>
              <a:t>DiRECT I/O port addressing</a:t>
            </a:r>
            <a:endParaRPr b="0" lang="en-US" sz="3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It is used to access data from standard I/O mapped devices or ports.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An 8-bit port address is directly specified in the instruction.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Eg: IN AL,[09H]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/>
          <a:p>
            <a:pPr>
              <a:lnSpc>
                <a:spcPct val="100000"/>
              </a:lnSpc>
            </a:pPr>
            <a:r>
              <a:rPr b="1" lang="en-US" sz="3800" spc="-1" strike="noStrike" cap="all">
                <a:solidFill>
                  <a:srgbClr val="fdf2e8"/>
                </a:solidFill>
                <a:latin typeface="Trebuchet MS"/>
              </a:rPr>
              <a:t>INDiRECT I/O port addressing</a:t>
            </a:r>
            <a:endParaRPr b="0" lang="en-US" sz="3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Used to access data from standard I?O mapped devices or ports.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The instruction will specify the name of the register which holds the port address.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In 8086, the 16-bit port address is stored in DX register.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Eg: OUT [DX],AX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lvl="1" marL="521280" indent="-228240">
              <a:lnSpc>
                <a:spcPct val="100000"/>
              </a:lnSpc>
              <a:spcBef>
                <a:spcPts val="499"/>
              </a:spcBef>
              <a:buClr>
                <a:srgbClr val="f9b639"/>
              </a:buClr>
              <a:buSzPct val="80000"/>
              <a:buFont typeface="Wingdings 2" charset="2"/>
              <a:buChar char=""/>
            </a:pPr>
            <a:r>
              <a:rPr b="0" lang="en-US" sz="2300" spc="-1" strike="noStrike">
                <a:solidFill>
                  <a:srgbClr val="6f6f6f"/>
                </a:solidFill>
                <a:latin typeface="Trebuchet MS"/>
              </a:rPr>
              <a:t>The content of AX is moved to port whose address is specified by DX register.</a:t>
            </a:r>
            <a:endParaRPr b="0" lang="en-US" sz="23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/>
          <a:p>
            <a:pPr algn="ctr">
              <a:lnSpc>
                <a:spcPct val="100000"/>
              </a:lnSpc>
            </a:pPr>
            <a:r>
              <a:rPr b="1" lang="en-US" sz="3800" spc="-1" strike="noStrike" cap="all">
                <a:solidFill>
                  <a:srgbClr val="fdf2e8"/>
                </a:solidFill>
                <a:latin typeface="Trebuchet MS"/>
              </a:rPr>
              <a:t>Relative addressing</a:t>
            </a:r>
            <a:endParaRPr b="0" lang="en-US" sz="3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The effective address of a program instruction is specified to IP by an 8-bit signed displacement.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Eg: JZ OAH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/>
          <a:p>
            <a:pPr algn="ctr">
              <a:lnSpc>
                <a:spcPct val="100000"/>
              </a:lnSpc>
            </a:pPr>
            <a:r>
              <a:rPr b="1" lang="en-US" sz="3800" spc="-1" strike="noStrike" cap="all">
                <a:solidFill>
                  <a:srgbClr val="fdf2e8"/>
                </a:solidFill>
                <a:latin typeface="Trebuchet MS"/>
              </a:rPr>
              <a:t>IMPLIED addressing</a:t>
            </a:r>
            <a:endParaRPr b="0" lang="en-US" sz="3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The instruction itself will specify the data to be operated by the instruction.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Eg: CLR-clear carry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/>
          <a:p>
            <a:pPr algn="ctr">
              <a:lnSpc>
                <a:spcPct val="100000"/>
              </a:lnSpc>
            </a:pPr>
            <a:r>
              <a:rPr b="1" lang="en-US" sz="3800" spc="-1" strike="noStrike" cap="all">
                <a:solidFill>
                  <a:srgbClr val="fdf2e8"/>
                </a:solidFill>
                <a:latin typeface="Trebuchet MS"/>
              </a:rPr>
              <a:t>Addressing modes of 8086</a:t>
            </a:r>
            <a:endParaRPr b="0" lang="en-US" sz="3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Every instruction has to operate on data.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The method of specifying the data to be operated by the instruction is called addressing.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12 addressing modes in 8086.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/>
          <a:p>
            <a:pPr>
              <a:lnSpc>
                <a:spcPct val="100000"/>
              </a:lnSpc>
            </a:pPr>
            <a:r>
              <a:rPr b="1" lang="en-US" sz="3800" spc="-1" strike="noStrike" cap="all">
                <a:solidFill>
                  <a:srgbClr val="fdf2e8"/>
                </a:solidFill>
                <a:latin typeface="Trebuchet MS"/>
              </a:rPr>
              <a:t>Addressing modes of 8086</a:t>
            </a:r>
            <a:endParaRPr b="0" lang="en-US" sz="3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Register addressing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Immediate addressing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Direct addressing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Register indirect addressing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Based addressing 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Indexed addressing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Based indexed addressing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String addressing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Direct I/O port addressing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Indirect I/O port addressing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Relative addressing 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Implied addressing</a:t>
            </a: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>
            <a:norm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 cap="all">
                <a:solidFill>
                  <a:srgbClr val="fdf2e8"/>
                </a:solidFill>
                <a:latin typeface="Trebuchet MS"/>
              </a:rPr>
              <a:t>Register addressing</a:t>
            </a:r>
            <a:br/>
            <a:endParaRPr b="0" lang="en-US" sz="40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The instruction will specify </a:t>
            </a:r>
            <a:r>
              <a:rPr b="0" lang="en-US" sz="2600" spc="-1" strike="noStrike">
                <a:solidFill>
                  <a:srgbClr val="ff0000"/>
                </a:solidFill>
                <a:latin typeface="Trebuchet MS"/>
              </a:rPr>
              <a:t>the name of the register</a:t>
            </a: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 which holds the data to be operated by the instruction.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lvl="2" marL="758880" indent="-228240">
              <a:lnSpc>
                <a:spcPct val="100000"/>
              </a:lnSpc>
              <a:spcBef>
                <a:spcPts val="400"/>
              </a:spcBef>
              <a:buClr>
                <a:srgbClr val="f9b639"/>
              </a:buClr>
              <a:buSzPct val="60000"/>
              <a:buFont typeface="Wingdings" charset="2"/>
              <a:buChar char="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Eg1: MOV CL,DH</a:t>
            </a:r>
            <a:endParaRPr b="0" lang="en-US" sz="2000" spc="-1" strike="noStrike">
              <a:solidFill>
                <a:srgbClr val="6f6f6f"/>
              </a:solidFill>
              <a:latin typeface="Trebuchet MS"/>
            </a:endParaRPr>
          </a:p>
          <a:p>
            <a:pPr lvl="4" marL="1280160" indent="-228240">
              <a:lnSpc>
                <a:spcPct val="100000"/>
              </a:lnSpc>
              <a:spcBef>
                <a:spcPts val="400"/>
              </a:spcBef>
              <a:buClr>
                <a:srgbClr val="f9b639"/>
              </a:buClr>
              <a:buSzPct val="70000"/>
              <a:buFont typeface="Wingdings" charset="2"/>
              <a:buChar char=""/>
            </a:pPr>
            <a:r>
              <a:rPr b="0" lang="en-US" sz="1800" spc="-1" strike="noStrike">
                <a:solidFill>
                  <a:srgbClr val="000000"/>
                </a:solidFill>
                <a:latin typeface="Trebuchet MS"/>
              </a:rPr>
              <a:t>The content of 8 bit register DH is moved to another 8 bit register CL.</a:t>
            </a:r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  <a:p>
            <a:pPr marL="1051560">
              <a:lnSpc>
                <a:spcPct val="100000"/>
              </a:lnSpc>
              <a:spcBef>
                <a:spcPts val="400"/>
              </a:spcBef>
            </a:pPr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  <a:p>
            <a:pPr lvl="2" marL="758880" indent="-228240">
              <a:lnSpc>
                <a:spcPct val="100000"/>
              </a:lnSpc>
              <a:spcBef>
                <a:spcPts val="400"/>
              </a:spcBef>
              <a:buClr>
                <a:srgbClr val="f9b639"/>
              </a:buClr>
              <a:buSzPct val="60000"/>
              <a:buFont typeface="Wingdings" charset="2"/>
              <a:buChar char="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Eg 2: MOV BX,CX</a:t>
            </a:r>
            <a:endParaRPr b="0" lang="en-US" sz="2000" spc="-1" strike="noStrike">
              <a:solidFill>
                <a:srgbClr val="6f6f6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0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>
            <a:norm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 cap="all">
                <a:solidFill>
                  <a:srgbClr val="fdf2e8"/>
                </a:solidFill>
                <a:latin typeface="Trebuchet MS"/>
              </a:rPr>
              <a:t>Immediate addressing</a:t>
            </a:r>
            <a:endParaRPr b="0" lang="en-US" sz="40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In this addressing 8-bit or 16 bit data is specified as part of the instruction.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Eg 1: MOV DL,08H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lvl="2" marL="758880" indent="-228240">
              <a:lnSpc>
                <a:spcPct val="100000"/>
              </a:lnSpc>
              <a:spcBef>
                <a:spcPts val="400"/>
              </a:spcBef>
              <a:buClr>
                <a:srgbClr val="f9b639"/>
              </a:buClr>
              <a:buSzPct val="60000"/>
              <a:buFont typeface="Wingdings" charset="2"/>
              <a:buChar char=""/>
            </a:pPr>
            <a:r>
              <a:rPr b="0" lang="en-US" sz="2000" spc="-1" strike="noStrike">
                <a:solidFill>
                  <a:srgbClr val="000000"/>
                </a:solidFill>
                <a:latin typeface="Trebuchet MS"/>
              </a:rPr>
              <a:t>The 8-bit data given in the register is moved to DL register.</a:t>
            </a:r>
            <a:endParaRPr b="0" lang="en-US" sz="2000" spc="-1" strike="noStrike">
              <a:solidFill>
                <a:srgbClr val="6f6f6f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Eg 2:MOV AX,0A9FH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>
            <a:norm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 cap="all">
                <a:solidFill>
                  <a:srgbClr val="fdf2e8"/>
                </a:solidFill>
                <a:latin typeface="Trebuchet MS"/>
              </a:rPr>
              <a:t>Direct addressing</a:t>
            </a:r>
            <a:br/>
            <a:endParaRPr b="0" lang="en-US" sz="40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8" name="TextShape 3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latin typeface="Trebuchet MS"/>
              </a:rPr>
              <a:t> 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1979640" y="5949360"/>
            <a:ext cx="36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5"/>
          <p:cNvSpPr/>
          <p:nvPr/>
        </p:nvSpPr>
        <p:spPr>
          <a:xfrm flipH="1">
            <a:off x="1825920" y="5342400"/>
            <a:ext cx="5756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>
            <a:normAutofit/>
          </a:bodyPr>
          <a:p>
            <a:pPr>
              <a:lnSpc>
                <a:spcPct val="100000"/>
              </a:lnSpc>
            </a:pPr>
            <a:r>
              <a:rPr b="1" lang="en-US" sz="4000" spc="-1" strike="noStrike" cap="all">
                <a:solidFill>
                  <a:srgbClr val="fdf2e8"/>
                </a:solidFill>
                <a:latin typeface="Trebuchet MS"/>
              </a:rPr>
              <a:t>Register indirect addressing</a:t>
            </a:r>
            <a:br/>
            <a:endParaRPr b="0" lang="en-US" sz="40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txBody>
          <a:bodyPr lIns="90000" rIns="90000" tIns="45000" bIns="45000"/>
          <a:p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1962720" y="5581080"/>
            <a:ext cx="431640" cy="143640"/>
          </a:xfrm>
          <a:prstGeom prst="lef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>
            <a:norm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 cap="all">
                <a:solidFill>
                  <a:srgbClr val="fdf2e8"/>
                </a:solidFill>
                <a:latin typeface="Trebuchet MS"/>
              </a:rPr>
              <a:t>Based addressing </a:t>
            </a:r>
            <a:br/>
            <a:endParaRPr b="0" lang="en-US" sz="40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In this addressing, BX or BP register is used to hold  a base value for effective address and a signed 8-bit or unsigned 16-bit displacement will be specified in the instruction.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Effective address is calculated by adding displacement to base value in BP or BX.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Eg : MOV AX, [BX+08H]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320040"/>
            <a:ext cx="7238520" cy="1142640"/>
          </a:xfrm>
          <a:prstGeom prst="rect">
            <a:avLst/>
          </a:prstGeom>
          <a:noFill/>
          <a:ln>
            <a:noFill/>
          </a:ln>
        </p:spPr>
        <p:txBody>
          <a:bodyPr lIns="45720" rIns="45720" tIns="0" bIns="0" anchor="b"/>
          <a:p>
            <a:pPr>
              <a:lnSpc>
                <a:spcPct val="100000"/>
              </a:lnSpc>
            </a:pPr>
            <a:r>
              <a:rPr b="1" lang="en-US" sz="3800" spc="-1" strike="noStrike" cap="all">
                <a:solidFill>
                  <a:srgbClr val="fdf2e8"/>
                </a:solidFill>
                <a:latin typeface="Trebuchet MS"/>
              </a:rPr>
              <a:t>Indexed addressing</a:t>
            </a:r>
            <a:endParaRPr b="0" lang="en-US" sz="3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457200" y="1609560"/>
            <a:ext cx="7238520" cy="48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In this addressing, SI or DI register is used to hold  an index value for memory data and a signed 8-bit or unsigned 16-bit displacement will be specified in the instruction.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b13f9a"/>
              </a:buClr>
              <a:buSzPct val="73000"/>
              <a:buFont typeface="Wingdings 2" charset="2"/>
              <a:buChar char=""/>
            </a:pPr>
            <a:r>
              <a:rPr b="0" lang="en-US" sz="2600" spc="-1" strike="noStrike">
                <a:solidFill>
                  <a:srgbClr val="000000"/>
                </a:solidFill>
                <a:latin typeface="Trebuchet MS"/>
              </a:rPr>
              <a:t>Eg: MOV CX,[SI+0A2H]</a:t>
            </a:r>
            <a:endParaRPr b="0" lang="en-US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92</TotalTime>
  <Application>LibreOffice/6.0.6.2$Linux_X86_64 LibreOffice_project/00m0$Build-2</Application>
  <Words>603</Words>
  <Paragraphs>76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2018-08-07T17:42:03Z</dcterms:created>
  <dc:creator>Windows User</dc:creator>
  <dc:description/>
  <dc:language>en-IN</dc:language>
  <cp:lastModifiedBy/>
  <dcterms:modified xsi:type="dcterms:W3CDTF">2018-09-27T22:05:47Z</dcterms:modified>
  <cp:revision>30</cp:revision>
  <dc:subject/>
  <dc:title>Module 2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16</vt:i4>
  </property>
</Properties>
</file>